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42"/>
  </p:notesMasterIdLst>
  <p:sldIdLst>
    <p:sldId id="256" r:id="rId2"/>
    <p:sldId id="258" r:id="rId3"/>
    <p:sldId id="259" r:id="rId4"/>
    <p:sldId id="260" r:id="rId5"/>
    <p:sldId id="262" r:id="rId6"/>
    <p:sldId id="263" r:id="rId7"/>
    <p:sldId id="264" r:id="rId8"/>
    <p:sldId id="272" r:id="rId9"/>
    <p:sldId id="326" r:id="rId10"/>
    <p:sldId id="327" r:id="rId11"/>
    <p:sldId id="328" r:id="rId12"/>
    <p:sldId id="329" r:id="rId13"/>
    <p:sldId id="330" r:id="rId14"/>
    <p:sldId id="331" r:id="rId15"/>
    <p:sldId id="332" r:id="rId16"/>
    <p:sldId id="333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3" r:id="rId25"/>
    <p:sldId id="275" r:id="rId26"/>
    <p:sldId id="281" r:id="rId27"/>
    <p:sldId id="282" r:id="rId28"/>
    <p:sldId id="335" r:id="rId29"/>
    <p:sldId id="334" r:id="rId30"/>
    <p:sldId id="283" r:id="rId31"/>
    <p:sldId id="284" r:id="rId32"/>
    <p:sldId id="285" r:id="rId33"/>
    <p:sldId id="288" r:id="rId34"/>
    <p:sldId id="289" r:id="rId35"/>
    <p:sldId id="290" r:id="rId36"/>
    <p:sldId id="291" r:id="rId37"/>
    <p:sldId id="292" r:id="rId38"/>
    <p:sldId id="257" r:id="rId39"/>
    <p:sldId id="325" r:id="rId40"/>
    <p:sldId id="324" r:id="rId41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43"/>
      <p:bold r:id="rId44"/>
      <p:italic r:id="rId45"/>
      <p:boldItalic r:id="rId4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A8F59C5-AAB2-4DD0-B03A-BFC4EFAA32FC}">
  <a:tblStyle styleId="{FA8F59C5-AAB2-4DD0-B03A-BFC4EFAA32F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F7027AED-F47E-4CE7-8440-A7C1981EF1C0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63"/>
  </p:normalViewPr>
  <p:slideViewPr>
    <p:cSldViewPr snapToGrid="0">
      <p:cViewPr varScale="1">
        <p:scale>
          <a:sx n="156" d="100"/>
          <a:sy n="156" d="100"/>
        </p:scale>
        <p:origin x="360" y="176"/>
      </p:cViewPr>
      <p:guideLst>
        <p:guide orient="horz" pos="1620"/>
        <p:guide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1.fntdata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4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56c756173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56c756173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56eadfb523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56eadfb523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56eadfb52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56eadfb52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56eadfb523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56eadfb523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56eadfb523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56eadfb523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56eadfb523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56eadfb523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56eadfb523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56eadfb523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56d14ddb63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56d14ddb63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56d14ddb6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56d14ddb6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56c7561739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56c7561739_0_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590310fede_7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590310fede_7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56c7561739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56c7561739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590310fede_7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590310fede_7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86780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590310fede_7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590310fede_7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494449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590310fede_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590310fede_5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590310fede_5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590310fede_5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58f3be73ac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58f3be73ac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56d14ddb63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56d14ddb63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590310fede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590310fede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590310fede_9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590310fede_9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590310fede_1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590310fede_1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56c7561739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56c7561739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VISION RANGE = 4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FFA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s"/>
              <a:t>MCTS OSLA OSLA OSLA - 0 100 6 2 2 2 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s">
                <a:solidFill>
                  <a:schemeClr val="dk1"/>
                </a:solidFill>
              </a:rPr>
              <a:t>RHEA OSLA OSLA OSLA - 0 100 4 2 2 2 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s">
                <a:solidFill>
                  <a:schemeClr val="dk1"/>
                </a:solidFill>
              </a:rPr>
              <a:t>MCTS-Adv OSLA OSLA OSLA - 0 100 7 2 2 2 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100"/>
              <a:buChar char="-"/>
            </a:pPr>
            <a:r>
              <a:rPr lang="es" i="1">
                <a:solidFill>
                  <a:srgbClr val="FF0000"/>
                </a:solidFill>
              </a:rPr>
              <a:t>RHEA-Adv OSLA OSLA OSLA - 0 100 5 2 2 2 </a:t>
            </a:r>
            <a:endParaRPr i="1">
              <a:solidFill>
                <a:srgbClr val="FF0000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s">
                <a:solidFill>
                  <a:schemeClr val="dk1"/>
                </a:solidFill>
              </a:rPr>
              <a:t>MCTS SimpleAI SimpleAI SimpleAI - 0 100 6 3 3 3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s">
                <a:solidFill>
                  <a:schemeClr val="dk1"/>
                </a:solidFill>
              </a:rPr>
              <a:t>RHEA SimpleAI SimpleAI SimpleAI - 0 100 4 3 3 3 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s">
                <a:solidFill>
                  <a:schemeClr val="dk1"/>
                </a:solidFill>
              </a:rPr>
              <a:t>MCTS-Adv SimpleAI SimpleAI SimpleAI - 0 100 7 3 3 3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100"/>
              <a:buChar char="-"/>
            </a:pPr>
            <a:r>
              <a:rPr lang="es" i="1">
                <a:solidFill>
                  <a:srgbClr val="FF0000"/>
                </a:solidFill>
              </a:rPr>
              <a:t>RHEA-Adv SimpleAI SimpleAI SimpleAI - 0 100 5 3 3 3</a:t>
            </a:r>
            <a:endParaRPr i="1">
              <a:solidFill>
                <a:srgbClr val="FF0000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s">
                <a:solidFill>
                  <a:schemeClr val="dk1"/>
                </a:solidFill>
              </a:rPr>
              <a:t>MCTS RHEA RHEA RHEA - 0 100 6 4 4 4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s">
                <a:solidFill>
                  <a:schemeClr val="dk1"/>
                </a:solidFill>
              </a:rPr>
              <a:t>MCTS-Adv RHEA RHEA RHEA - 0 100 7 4 4 4 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100"/>
              <a:buChar char="-"/>
            </a:pPr>
            <a:r>
              <a:rPr lang="es" i="1">
                <a:solidFill>
                  <a:srgbClr val="FF0000"/>
                </a:solidFill>
              </a:rPr>
              <a:t>MCTS RHEA-Adv RHEA-Adv RHEA-Adv - 0 100 6 5 5 5</a:t>
            </a:r>
            <a:endParaRPr i="1">
              <a:solidFill>
                <a:srgbClr val="FF0000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s">
                <a:solidFill>
                  <a:schemeClr val="dk1"/>
                </a:solidFill>
              </a:rPr>
              <a:t>RHEA MCTS MCTS MCTS - 0 100 4 6 6 6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100"/>
              <a:buChar char="-"/>
            </a:pPr>
            <a:r>
              <a:rPr lang="es" i="1">
                <a:solidFill>
                  <a:srgbClr val="FF0000"/>
                </a:solidFill>
              </a:rPr>
              <a:t>RHEA-Adv MCTS MCTS MCTS - 0 100 5 6 6 6</a:t>
            </a:r>
            <a:endParaRPr i="1">
              <a:solidFill>
                <a:srgbClr val="FF0000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100"/>
              <a:buChar char="-"/>
            </a:pPr>
            <a:r>
              <a:rPr lang="es" i="1">
                <a:solidFill>
                  <a:srgbClr val="FF0000"/>
                </a:solidFill>
              </a:rPr>
              <a:t>RHEA MCTS-Adv MCTS-Adv MCTS-Adv - 0 100 4 7 7 7</a:t>
            </a:r>
            <a:endParaRPr i="1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TEAM (default range)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s">
                <a:solidFill>
                  <a:schemeClr val="dk1"/>
                </a:solidFill>
              </a:rPr>
              <a:t>MCTS OSLA MCTS OSLA - 1 100 6 2 6 2 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s">
                <a:solidFill>
                  <a:schemeClr val="dk1"/>
                </a:solidFill>
              </a:rPr>
              <a:t>RHEA OSLA RHEA OSLA - 1 100 4 2 4 2 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s">
                <a:solidFill>
                  <a:schemeClr val="dk1"/>
                </a:solidFill>
              </a:rPr>
              <a:t>MCTS SimpleAI MCTS SimpleAI - 1 100 6 3 6 3 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s">
                <a:solidFill>
                  <a:schemeClr val="dk1"/>
                </a:solidFill>
              </a:rPr>
              <a:t>RHEA SimpleAI RHEA SimpleAI - 1 100 4 3 4 3 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s">
                <a:solidFill>
                  <a:schemeClr val="dk1"/>
                </a:solidFill>
              </a:rPr>
              <a:t>MCTS RHEA MCTS RHEA - 1 100 6 4 6 4 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s">
                <a:solidFill>
                  <a:schemeClr val="dk1"/>
                </a:solidFill>
              </a:rPr>
              <a:t>RHEA MCTS RHEA MCTS - 1 100 4 6 4 6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VISION RANGE = -1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FFA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s">
                <a:solidFill>
                  <a:schemeClr val="dk1"/>
                </a:solidFill>
              </a:rPr>
              <a:t>MCTS OSLA OSLA OSLA - 0 100 -1 6 2 2 2 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s">
                <a:solidFill>
                  <a:schemeClr val="dk1"/>
                </a:solidFill>
              </a:rPr>
              <a:t>RHEA OSLA OSLA OSLA - 0 100 -1 4 2 2 2 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s">
                <a:solidFill>
                  <a:schemeClr val="dk1"/>
                </a:solidFill>
              </a:rPr>
              <a:t>MCTS-Adv OSLA OSLA OSLA - 0 100 -1 7 2 2 2 </a:t>
            </a:r>
            <a:endParaRPr i="1">
              <a:solidFill>
                <a:srgbClr val="FF0000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s">
                <a:solidFill>
                  <a:schemeClr val="dk1"/>
                </a:solidFill>
              </a:rPr>
              <a:t>MCTS SimpleAI SimpleAI SimpleAI - 0 100 -1 6 3 3 3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s">
                <a:solidFill>
                  <a:schemeClr val="dk1"/>
                </a:solidFill>
              </a:rPr>
              <a:t>RHEA SimpleAI SimpleAI SimpleAI - 0 100 -1 4 3 3 3 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s">
                <a:solidFill>
                  <a:schemeClr val="dk1"/>
                </a:solidFill>
              </a:rPr>
              <a:t>MCTS-Adv SimpleAI SimpleAI SimpleAI - 0 100 -1 7 3 3 3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s">
                <a:solidFill>
                  <a:schemeClr val="dk1"/>
                </a:solidFill>
              </a:rPr>
              <a:t>MCTS RHEA RHEA RHEA - 0 100 -1 6 4 4 4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s">
                <a:solidFill>
                  <a:schemeClr val="dk1"/>
                </a:solidFill>
              </a:rPr>
              <a:t>MCTS-Adv RHEA RHEA RHEA - 0 100 -1 7 4 4 4 </a:t>
            </a:r>
            <a:endParaRPr i="1">
              <a:solidFill>
                <a:srgbClr val="FF0000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s">
                <a:solidFill>
                  <a:schemeClr val="dk1"/>
                </a:solidFill>
              </a:rPr>
              <a:t>RHEA MCTS MCTS MCTS - 0 100 -1 4 6 6 6</a:t>
            </a:r>
            <a:endParaRPr i="1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TEAM (default range)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s">
                <a:solidFill>
                  <a:schemeClr val="dk1"/>
                </a:solidFill>
              </a:rPr>
              <a:t>MCTS OSLA MCTS OSLA - 1 100 -1 6 2 6 2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s">
                <a:solidFill>
                  <a:schemeClr val="dk1"/>
                </a:solidFill>
              </a:rPr>
              <a:t>RHEA OSLA RHEA OSLA - 1 100 -1 4 2 4 2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s">
                <a:solidFill>
                  <a:schemeClr val="dk1"/>
                </a:solidFill>
              </a:rPr>
              <a:t>MCTS SimpleAI MCTS SimpleAI - 1 100 -1 6 3 6 3 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s">
                <a:solidFill>
                  <a:schemeClr val="dk1"/>
                </a:solidFill>
              </a:rPr>
              <a:t>RHEA SimpleAI RHEA SimpleAI - 1 100 -1 4 3 4 3 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s">
                <a:solidFill>
                  <a:schemeClr val="dk1"/>
                </a:solidFill>
              </a:rPr>
              <a:t>MCTS RHEA MCTS RHEA - 1 100 -1 6 4 6 4 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s">
                <a:solidFill>
                  <a:schemeClr val="dk1"/>
                </a:solidFill>
              </a:rPr>
              <a:t>RHEA MCTS RHEA MCTS - 1 100 -1 4 6 4 6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VISION RANGE = 2 (TODO)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FFA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s">
                <a:solidFill>
                  <a:schemeClr val="dk1"/>
                </a:solidFill>
              </a:rPr>
              <a:t>MCTS OSLA OSLA OSLA - 0 100 2 6 2 2 2 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s">
                <a:solidFill>
                  <a:schemeClr val="dk1"/>
                </a:solidFill>
              </a:rPr>
              <a:t>RHEA OSLA OSLA OSLA - 0 100 2 4 2 2 2 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s">
                <a:solidFill>
                  <a:schemeClr val="dk1"/>
                </a:solidFill>
              </a:rPr>
              <a:t>MCTS-Adv OSLA OSLA OSLA - 0 100 2 7 2 2 2 </a:t>
            </a:r>
            <a:endParaRPr i="1">
              <a:solidFill>
                <a:srgbClr val="FF0000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s">
                <a:solidFill>
                  <a:schemeClr val="dk1"/>
                </a:solidFill>
              </a:rPr>
              <a:t>MCTS SimpleAI SimpleAI SimpleAI - 0 100 2 6 3 3 3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s">
                <a:solidFill>
                  <a:schemeClr val="dk1"/>
                </a:solidFill>
              </a:rPr>
              <a:t>RHEA SimpleAI SimpleAI SimpleAI - 0 100 2 4 3 3 3 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s">
                <a:solidFill>
                  <a:schemeClr val="dk1"/>
                </a:solidFill>
              </a:rPr>
              <a:t>MCTS-Adv SimpleAI SimpleAI SimpleAI - 0 100 2 7 3 3 3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s">
                <a:solidFill>
                  <a:schemeClr val="dk1"/>
                </a:solidFill>
              </a:rPr>
              <a:t>MCTS RHEA RHEA RHEA - 0 100 2 6 4 4 4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s">
                <a:solidFill>
                  <a:schemeClr val="dk1"/>
                </a:solidFill>
              </a:rPr>
              <a:t>MCTS-Adv RHEA RHEA RHEA - 0 100 2 7 4 4 4 </a:t>
            </a:r>
            <a:endParaRPr i="1">
              <a:solidFill>
                <a:srgbClr val="FF0000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s">
                <a:solidFill>
                  <a:schemeClr val="dk1"/>
                </a:solidFill>
              </a:rPr>
              <a:t>RHEA MCTS MCTS MCTS - 0 100  4 6 6 6</a:t>
            </a:r>
            <a:endParaRPr i="1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TEAM (default range)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s">
                <a:solidFill>
                  <a:schemeClr val="dk1"/>
                </a:solidFill>
              </a:rPr>
              <a:t>MCTS OSLA MCTS OSLA - 1 100 2 6 2 6 2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s">
                <a:solidFill>
                  <a:schemeClr val="dk1"/>
                </a:solidFill>
              </a:rPr>
              <a:t>RHEA OSLA RHEA OSLA - 1 100 2 4 2 4 2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s">
                <a:solidFill>
                  <a:schemeClr val="dk1"/>
                </a:solidFill>
              </a:rPr>
              <a:t>MCTS SimpleAI MCTS SimpleAI - 1 100 2 6 3 6 3 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s">
                <a:solidFill>
                  <a:schemeClr val="dk1"/>
                </a:solidFill>
              </a:rPr>
              <a:t>RHEA SimpleAI RHEA SimpleAI - 1 100 2 4 3 4 3 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s">
                <a:solidFill>
                  <a:schemeClr val="dk1"/>
                </a:solidFill>
              </a:rPr>
              <a:t>MCTS RHEA MCTS RHEA - 1 100 2 6 4 6 4 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s">
                <a:solidFill>
                  <a:schemeClr val="dk1"/>
                </a:solidFill>
              </a:rPr>
              <a:t>RHEA MCTS RHEA MCTS - 1 100 2 4 6 4 6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56c7561739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56c7561739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56c7561739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56c7561739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56c7561739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56c7561739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58f3be73ac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58f3be73ac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58f3be73ac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58f3be73ac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58f3be73ac_2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58f3be73ac_2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56eadfb52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56eadfb52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97866-0467-0F41-A5B2-8B6045073B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C706AE-B39F-5C42-8326-15F4210668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5F93AD-5482-5144-8B5B-DA798E37DE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08828-D5C0-584F-B203-A673D0E7F672}" type="datetimeFigureOut">
              <a:rPr lang="en-US" smtClean="0"/>
              <a:t>6/5/19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F2971F-2036-AA46-9627-867C060B5A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744429-44B4-374B-8F95-11CFE2315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6D2D4-7A1E-D840-9DEF-0B9B8B9653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5524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60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AIGResearch/java-pommerman/wiki/Creating-an-AI-Player" TargetMode="Externa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AIGResearch/java-pommerman/wiki/Java-Framework-%28How-to-Run%29" TargetMode="Externa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AIGResearch/java-pommerman/blob/master/src/objects/GameObject.java" TargetMode="External"/><Relationship Id="rId2" Type="http://schemas.openxmlformats.org/officeDocument/2006/relationships/hyperlink" Target="https://github.com/GAIGResearch/java-pommerman/tree/master/src/objects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github.com/GAIGResearch/java-pommerman/blob/master/src/objects/Avatar.java" TargetMode="External"/><Relationship Id="rId5" Type="http://schemas.openxmlformats.org/officeDocument/2006/relationships/hyperlink" Target="https://github.com/GAIGResearch/java-pommerman/blob/master/src/objects/Bomb.java" TargetMode="External"/><Relationship Id="rId4" Type="http://schemas.openxmlformats.org/officeDocument/2006/relationships/hyperlink" Target="https://github.com/GAIGResearch/java-pommerman/blob/master/src/objects/Flame.java" TargetMode="Externa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5.png"/><Relationship Id="rId4" Type="http://schemas.openxmlformats.org/officeDocument/2006/relationships/image" Target="../media/image14.png"/><Relationship Id="rId9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AIGResearch/java-pommerman/wiki/AI-Players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AIGResearch/java-pommerman/wiki/Optimizing-Agent-Parameters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GAIGResearch/java-pommerman/tree/master/src/core/gameConfig" TargetMode="External"/><Relationship Id="rId3" Type="http://schemas.openxmlformats.org/officeDocument/2006/relationships/hyperlink" Target="https://github.com/GAIGResearch/java-pommerman/wiki" TargetMode="External"/><Relationship Id="rId7" Type="http://schemas.openxmlformats.org/officeDocument/2006/relationships/hyperlink" Target="https://github.com/GAIGResearch/java-pommerman/blob/master/src/core/ForwardModel.java" TargetMode="External"/><Relationship Id="rId2" Type="http://schemas.openxmlformats.org/officeDocument/2006/relationships/hyperlink" Target="https://github.com/GAIGResearch/java-pommerman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github.com/GAIGResearch/java-pommerman/blob/master/src/core/GameState.java" TargetMode="External"/><Relationship Id="rId5" Type="http://schemas.openxmlformats.org/officeDocument/2006/relationships/hyperlink" Target="https://github.com/GAIGResearch/java-pommerman/blob/master/src/core/Game.java" TargetMode="External"/><Relationship Id="rId4" Type="http://schemas.openxmlformats.org/officeDocument/2006/relationships/hyperlink" Target="https://github.com/GAIGResearch/java-pommerman/tree/master/src/core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4000" dirty="0"/>
              <a:t>Game AI Hack: </a:t>
            </a:r>
            <a:r>
              <a:rPr lang="en-US" sz="4000" dirty="0" err="1"/>
              <a:t>Pommerman</a:t>
            </a:r>
            <a:br>
              <a:rPr lang="en-US" sz="4000" dirty="0"/>
            </a:br>
            <a:r>
              <a:rPr lang="en-US" sz="4000" dirty="0"/>
              <a:t>IGGI Game Design II</a:t>
            </a:r>
            <a:endParaRPr sz="4000" dirty="0"/>
          </a:p>
        </p:txBody>
      </p:sp>
      <p:sp>
        <p:nvSpPr>
          <p:cNvPr id="55" name="Google Shape;55;p13"/>
          <p:cNvSpPr txBox="1">
            <a:spLocks noGrp="1"/>
          </p:cNvSpPr>
          <p:nvPr>
            <p:ph type="body" idx="4294967295"/>
          </p:nvPr>
        </p:nvSpPr>
        <p:spPr>
          <a:xfrm>
            <a:off x="311700" y="3287350"/>
            <a:ext cx="8520600" cy="128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lnSpc>
                <a:spcPct val="90000"/>
              </a:lnSpc>
              <a:spcBef>
                <a:spcPts val="1000"/>
              </a:spcBef>
              <a:buClrTx/>
              <a:buSzTx/>
              <a:buNone/>
            </a:pPr>
            <a:r>
              <a:rPr lang="en-US" sz="2000" kern="1200" dirty="0">
                <a:solidFill>
                  <a:prstClr val="black"/>
                </a:solidFill>
                <a:latin typeface="Calibri" panose="020F0502020204030204"/>
              </a:rPr>
              <a:t>Diego Perez Liebana and </a:t>
            </a:r>
            <a:r>
              <a:rPr lang="en-US" sz="200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Simon Lucas</a:t>
            </a:r>
          </a:p>
          <a:p>
            <a:pPr marL="0" lvl="0" indent="0" algn="ctr">
              <a:lnSpc>
                <a:spcPct val="90000"/>
              </a:lnSpc>
              <a:spcBef>
                <a:spcPts val="1000"/>
              </a:spcBef>
              <a:buClrTx/>
              <a:buSzTx/>
              <a:buNone/>
            </a:pPr>
            <a:r>
              <a:rPr lang="en-US" sz="200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Game AI Research Group</a:t>
            </a:r>
          </a:p>
          <a:p>
            <a:pPr marL="0" lvl="0" indent="0" algn="ctr">
              <a:lnSpc>
                <a:spcPct val="90000"/>
              </a:lnSpc>
              <a:spcBef>
                <a:spcPts val="1000"/>
              </a:spcBef>
              <a:buClrTx/>
              <a:buSzTx/>
              <a:buNone/>
            </a:pPr>
            <a:r>
              <a:rPr lang="en-US" sz="200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Queen Mary University of London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A7228-88B9-E54C-801D-8278AFB51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Game.java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05B3CE-D1EE-E14D-ACA2-AA7BE87BE7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</p:spPr>
        <p:txBody>
          <a:bodyPr/>
          <a:lstStyle/>
          <a:p>
            <a:pPr marL="114300" indent="0">
              <a:buNone/>
            </a:pPr>
            <a:r>
              <a:rPr lang="en-GB" sz="1200" b="1" dirty="0">
                <a:solidFill>
                  <a:srgbClr val="000080"/>
                </a:solidFill>
              </a:rPr>
              <a:t>public class </a:t>
            </a:r>
            <a:r>
              <a:rPr lang="en-GB" sz="1200" dirty="0"/>
              <a:t>Game {</a:t>
            </a:r>
            <a:r>
              <a:rPr lang="en-GB" sz="1200" i="1" dirty="0"/>
              <a:t>	</a:t>
            </a:r>
            <a:br>
              <a:rPr lang="en-GB" sz="1200" i="1" dirty="0">
                <a:solidFill>
                  <a:srgbClr val="808080"/>
                </a:solidFill>
              </a:rPr>
            </a:br>
            <a:r>
              <a:rPr lang="en-GB" sz="1200" i="1" dirty="0">
                <a:solidFill>
                  <a:srgbClr val="808080"/>
                </a:solidFill>
              </a:rPr>
              <a:t>	</a:t>
            </a:r>
            <a:r>
              <a:rPr lang="en-GB" sz="1200" b="1" dirty="0">
                <a:solidFill>
                  <a:srgbClr val="000080"/>
                </a:solidFill>
              </a:rPr>
              <a:t>private </a:t>
            </a:r>
            <a:r>
              <a:rPr lang="en-GB" sz="1200" dirty="0" err="1"/>
              <a:t>GameLog</a:t>
            </a:r>
            <a:r>
              <a:rPr lang="en-GB" sz="1200" dirty="0"/>
              <a:t> </a:t>
            </a:r>
            <a:r>
              <a:rPr lang="en-GB" sz="1200" b="1" dirty="0" err="1">
                <a:solidFill>
                  <a:srgbClr val="660E7A"/>
                </a:solidFill>
              </a:rPr>
              <a:t>gameLog</a:t>
            </a:r>
            <a:r>
              <a:rPr lang="en-GB" sz="1200" dirty="0"/>
              <a:t>;</a:t>
            </a:r>
            <a:br>
              <a:rPr lang="en-GB" sz="1200" i="1" dirty="0">
                <a:solidFill>
                  <a:srgbClr val="808080"/>
                </a:solidFill>
              </a:rPr>
            </a:br>
            <a:r>
              <a:rPr lang="en-GB" sz="1200" i="1" dirty="0">
                <a:solidFill>
                  <a:srgbClr val="808080"/>
                </a:solidFill>
              </a:rPr>
              <a:t>	</a:t>
            </a:r>
            <a:r>
              <a:rPr lang="en-GB" sz="1200" b="1" dirty="0">
                <a:solidFill>
                  <a:srgbClr val="000080"/>
                </a:solidFill>
              </a:rPr>
              <a:t>private </a:t>
            </a:r>
            <a:r>
              <a:rPr lang="en-GB" sz="1200" dirty="0" err="1"/>
              <a:t>GameState</a:t>
            </a:r>
            <a:r>
              <a:rPr lang="en-GB" sz="1200" dirty="0"/>
              <a:t>[] </a:t>
            </a:r>
            <a:r>
              <a:rPr lang="en-GB" sz="1200" b="1" dirty="0" err="1">
                <a:solidFill>
                  <a:srgbClr val="660E7A"/>
                </a:solidFill>
              </a:rPr>
              <a:t>gameStateObservations</a:t>
            </a:r>
            <a:r>
              <a:rPr lang="en-GB" sz="1200" dirty="0"/>
              <a:t>;</a:t>
            </a:r>
            <a:br>
              <a:rPr lang="en-GB" sz="1200" i="1" dirty="0">
                <a:solidFill>
                  <a:srgbClr val="808080"/>
                </a:solidFill>
              </a:rPr>
            </a:br>
            <a:r>
              <a:rPr lang="en-GB" sz="1200" i="1" dirty="0">
                <a:solidFill>
                  <a:srgbClr val="808080"/>
                </a:solidFill>
              </a:rPr>
              <a:t>	</a:t>
            </a:r>
            <a:r>
              <a:rPr lang="en-GB" sz="1200" b="1" dirty="0">
                <a:solidFill>
                  <a:srgbClr val="000080"/>
                </a:solidFill>
              </a:rPr>
              <a:t>private </a:t>
            </a:r>
            <a:r>
              <a:rPr lang="en-GB" sz="1200" dirty="0" err="1"/>
              <a:t>ArrayList</a:t>
            </a:r>
            <a:r>
              <a:rPr lang="en-GB" sz="1200" dirty="0"/>
              <a:t>&lt;Player&gt; </a:t>
            </a:r>
            <a:r>
              <a:rPr lang="en-GB" sz="1200" b="1" dirty="0">
                <a:solidFill>
                  <a:srgbClr val="660E7A"/>
                </a:solidFill>
              </a:rPr>
              <a:t>players</a:t>
            </a:r>
            <a:r>
              <a:rPr lang="en-GB" sz="1200" dirty="0"/>
              <a:t>;</a:t>
            </a:r>
            <a:br>
              <a:rPr lang="en-GB" sz="1200" i="1" dirty="0">
                <a:solidFill>
                  <a:srgbClr val="808080"/>
                </a:solidFill>
              </a:rPr>
            </a:br>
            <a:r>
              <a:rPr lang="en-GB" sz="1200" i="1" dirty="0">
                <a:solidFill>
                  <a:srgbClr val="808080"/>
                </a:solidFill>
              </a:rPr>
              <a:t>	</a:t>
            </a:r>
            <a:r>
              <a:rPr lang="en-GB" sz="1200" b="1" dirty="0">
                <a:solidFill>
                  <a:srgbClr val="000080"/>
                </a:solidFill>
              </a:rPr>
              <a:t>private </a:t>
            </a:r>
            <a:r>
              <a:rPr lang="en-GB" sz="1200" dirty="0" err="1"/>
              <a:t>Types.GAME_MODE</a:t>
            </a:r>
            <a:r>
              <a:rPr lang="en-GB" sz="1200" dirty="0"/>
              <a:t> </a:t>
            </a:r>
            <a:r>
              <a:rPr lang="en-GB" sz="1200" b="1" dirty="0" err="1">
                <a:solidFill>
                  <a:srgbClr val="660E7A"/>
                </a:solidFill>
              </a:rPr>
              <a:t>gameMode</a:t>
            </a:r>
            <a:r>
              <a:rPr lang="en-GB" sz="1200" dirty="0"/>
              <a:t>;</a:t>
            </a:r>
            <a:br>
              <a:rPr lang="en-GB" sz="1200" i="1" dirty="0">
                <a:solidFill>
                  <a:srgbClr val="808080"/>
                </a:solidFill>
              </a:rPr>
            </a:br>
            <a:r>
              <a:rPr lang="en-GB" sz="1200" i="1" dirty="0">
                <a:solidFill>
                  <a:srgbClr val="808080"/>
                </a:solidFill>
              </a:rPr>
              <a:t>	</a:t>
            </a:r>
            <a:r>
              <a:rPr lang="en-GB" sz="1200" b="1" dirty="0">
                <a:solidFill>
                  <a:srgbClr val="000080"/>
                </a:solidFill>
              </a:rPr>
              <a:t>private long </a:t>
            </a:r>
            <a:r>
              <a:rPr lang="en-GB" sz="1200" b="1" dirty="0">
                <a:solidFill>
                  <a:srgbClr val="660E7A"/>
                </a:solidFill>
              </a:rPr>
              <a:t>seed</a:t>
            </a:r>
            <a:r>
              <a:rPr lang="en-GB" sz="1200" dirty="0"/>
              <a:t>;</a:t>
            </a:r>
            <a:br>
              <a:rPr lang="en-GB" sz="1200" i="1" dirty="0">
                <a:solidFill>
                  <a:srgbClr val="808080"/>
                </a:solidFill>
              </a:rPr>
            </a:br>
            <a:r>
              <a:rPr lang="en-GB" sz="1200" i="1" dirty="0">
                <a:solidFill>
                  <a:srgbClr val="808080"/>
                </a:solidFill>
              </a:rPr>
              <a:t>	</a:t>
            </a:r>
            <a:r>
              <a:rPr lang="en-GB" sz="1200" b="1" dirty="0">
                <a:solidFill>
                  <a:srgbClr val="000080"/>
                </a:solidFill>
              </a:rPr>
              <a:t>private int </a:t>
            </a:r>
            <a:r>
              <a:rPr lang="en-GB" sz="1200" b="1" dirty="0">
                <a:solidFill>
                  <a:srgbClr val="660E7A"/>
                </a:solidFill>
              </a:rPr>
              <a:t>size</a:t>
            </a:r>
            <a:r>
              <a:rPr lang="en-GB" sz="1200" dirty="0"/>
              <a:t>;</a:t>
            </a:r>
            <a:endParaRPr lang="en-GB" sz="1200" b="1" dirty="0"/>
          </a:p>
          <a:p>
            <a:pPr marL="114300" indent="0">
              <a:buNone/>
            </a:pPr>
            <a:r>
              <a:rPr lang="en-GB" sz="1200" dirty="0"/>
              <a:t>	//…</a:t>
            </a:r>
          </a:p>
          <a:p>
            <a:pPr marL="114300" indent="0">
              <a:buNone/>
            </a:pPr>
            <a:endParaRPr lang="en-GB" sz="1200" b="1" dirty="0"/>
          </a:p>
          <a:p>
            <a:pPr marL="114300" indent="0">
              <a:buNone/>
            </a:pPr>
            <a:r>
              <a:rPr lang="en-GB" sz="1200" b="1" dirty="0"/>
              <a:t>	</a:t>
            </a:r>
            <a:r>
              <a:rPr lang="en-GB" sz="1200" b="1" dirty="0">
                <a:solidFill>
                  <a:srgbClr val="000080"/>
                </a:solidFill>
              </a:rPr>
              <a:t>public </a:t>
            </a:r>
            <a:r>
              <a:rPr lang="en-GB" sz="1200" dirty="0" err="1"/>
              <a:t>Types.RESULT</a:t>
            </a:r>
            <a:r>
              <a:rPr lang="en-GB" sz="1200" dirty="0"/>
              <a:t>[] run(GUI frame, </a:t>
            </a:r>
            <a:r>
              <a:rPr lang="en-GB" sz="1200" dirty="0" err="1"/>
              <a:t>WindowInput</a:t>
            </a:r>
            <a:r>
              <a:rPr lang="en-GB" sz="1200" dirty="0"/>
              <a:t> </a:t>
            </a:r>
            <a:r>
              <a:rPr lang="en-GB" sz="1200" dirty="0" err="1"/>
              <a:t>wi</a:t>
            </a:r>
            <a:r>
              <a:rPr lang="en-GB" sz="1200" dirty="0"/>
              <a:t>, </a:t>
            </a:r>
            <a:r>
              <a:rPr lang="en-GB" sz="1200" b="1" dirty="0" err="1">
                <a:solidFill>
                  <a:srgbClr val="000080"/>
                </a:solidFill>
              </a:rPr>
              <a:t>boolean</a:t>
            </a:r>
            <a:r>
              <a:rPr lang="en-GB" sz="1200" b="1" dirty="0">
                <a:solidFill>
                  <a:srgbClr val="000080"/>
                </a:solidFill>
              </a:rPr>
              <a:t> </a:t>
            </a:r>
            <a:r>
              <a:rPr lang="en-GB" sz="1200" dirty="0" err="1"/>
              <a:t>separateThreads</a:t>
            </a:r>
            <a:r>
              <a:rPr lang="en-GB" sz="1200" dirty="0"/>
              <a:t>)</a:t>
            </a:r>
          </a:p>
          <a:p>
            <a:pPr marL="114300" indent="0">
              <a:buNone/>
            </a:pPr>
            <a:endParaRPr lang="en-GB" sz="1200" dirty="0"/>
          </a:p>
          <a:p>
            <a:pPr marL="114300" indent="0">
              <a:buNone/>
            </a:pPr>
            <a:r>
              <a:rPr lang="en-GB" sz="1200" b="1" dirty="0"/>
              <a:t>	</a:t>
            </a:r>
            <a:r>
              <a:rPr lang="en-GB" sz="1200" b="1" dirty="0">
                <a:solidFill>
                  <a:srgbClr val="000080"/>
                </a:solidFill>
              </a:rPr>
              <a:t>void </a:t>
            </a:r>
            <a:r>
              <a:rPr lang="en-GB" sz="1200" dirty="0"/>
              <a:t>tick (</a:t>
            </a:r>
            <a:r>
              <a:rPr lang="en-GB" sz="1200" b="1" dirty="0" err="1">
                <a:solidFill>
                  <a:srgbClr val="000080"/>
                </a:solidFill>
              </a:rPr>
              <a:t>boolean</a:t>
            </a:r>
            <a:r>
              <a:rPr lang="en-GB" sz="1200" b="1" dirty="0">
                <a:solidFill>
                  <a:srgbClr val="000080"/>
                </a:solidFill>
              </a:rPr>
              <a:t> </a:t>
            </a:r>
            <a:r>
              <a:rPr lang="en-GB" sz="1200" dirty="0" err="1"/>
              <a:t>separateThreads</a:t>
            </a:r>
            <a:r>
              <a:rPr lang="en-GB" sz="1200" dirty="0"/>
              <a:t>)</a:t>
            </a:r>
          </a:p>
          <a:p>
            <a:pPr marL="114300" indent="0">
              <a:buNone/>
            </a:pPr>
            <a:r>
              <a:rPr lang="en-GB" sz="1200" dirty="0"/>
              <a:t>	//…</a:t>
            </a:r>
          </a:p>
          <a:p>
            <a:pPr marL="114300" indent="0">
              <a:buNone/>
            </a:pPr>
            <a:r>
              <a:rPr lang="en-GB" sz="1200" dirty="0"/>
              <a:t>}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64C8AD-E6CE-804B-95BE-3FB0DD4E3D2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mtClean="0"/>
              <a:t>10</a:t>
            </a:fld>
            <a:endParaRPr lang="es"/>
          </a:p>
        </p:txBody>
      </p:sp>
    </p:spTree>
    <p:extLst>
      <p:ext uri="{BB962C8B-B14F-4D97-AF65-F5344CB8AC3E}">
        <p14:creationId xmlns:p14="http://schemas.microsoft.com/office/powerpoint/2010/main" val="13005527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A7228-88B9-E54C-801D-8278AFB51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GameState.java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05B3CE-D1EE-E14D-ACA2-AA7BE87BE7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</p:spPr>
        <p:txBody>
          <a:bodyPr/>
          <a:lstStyle/>
          <a:p>
            <a:pPr marL="114300" indent="0">
              <a:buNone/>
            </a:pPr>
            <a:r>
              <a:rPr lang="en-GB" sz="1200" b="1" dirty="0">
                <a:solidFill>
                  <a:srgbClr val="000080"/>
                </a:solidFill>
              </a:rPr>
              <a:t>public class </a:t>
            </a:r>
            <a:r>
              <a:rPr lang="en-GB" sz="1200" dirty="0" err="1"/>
              <a:t>GameState</a:t>
            </a:r>
            <a:r>
              <a:rPr lang="en-GB" sz="1200" dirty="0"/>
              <a:t> {</a:t>
            </a:r>
            <a:br>
              <a:rPr lang="en-GB" sz="1200" b="1" dirty="0"/>
            </a:br>
            <a:r>
              <a:rPr lang="en-GB" sz="1200" b="1" dirty="0"/>
              <a:t>	</a:t>
            </a:r>
            <a:r>
              <a:rPr lang="en-GB" sz="1200" b="1" dirty="0">
                <a:solidFill>
                  <a:srgbClr val="000080"/>
                </a:solidFill>
              </a:rPr>
              <a:t>private int </a:t>
            </a:r>
            <a:r>
              <a:rPr lang="en-GB" sz="1200" b="1" dirty="0" err="1">
                <a:solidFill>
                  <a:srgbClr val="660E7A"/>
                </a:solidFill>
              </a:rPr>
              <a:t>nActions</a:t>
            </a:r>
            <a:r>
              <a:rPr lang="en-GB" sz="1200" b="1" dirty="0">
                <a:solidFill>
                  <a:srgbClr val="660E7A"/>
                </a:solidFill>
              </a:rPr>
              <a:t> </a:t>
            </a:r>
            <a:r>
              <a:rPr lang="en-GB" sz="1200" dirty="0"/>
              <a:t>= </a:t>
            </a:r>
            <a:r>
              <a:rPr lang="en-GB" sz="1200" i="1" dirty="0">
                <a:solidFill>
                  <a:srgbClr val="660E7A"/>
                </a:solidFill>
              </a:rPr>
              <a:t>NUM_ACTIONS</a:t>
            </a:r>
            <a:r>
              <a:rPr lang="en-GB" sz="1200" dirty="0"/>
              <a:t>;</a:t>
            </a:r>
            <a:br>
              <a:rPr lang="en-GB" sz="1200" i="1" dirty="0">
                <a:solidFill>
                  <a:srgbClr val="808080"/>
                </a:solidFill>
              </a:rPr>
            </a:br>
            <a:r>
              <a:rPr lang="en-GB" sz="1200" i="1" dirty="0">
                <a:solidFill>
                  <a:srgbClr val="808080"/>
                </a:solidFill>
              </a:rPr>
              <a:t>	</a:t>
            </a:r>
            <a:r>
              <a:rPr lang="en-GB" sz="1200" dirty="0" err="1"/>
              <a:t>ForwardModel</a:t>
            </a:r>
            <a:r>
              <a:rPr lang="en-GB" sz="1200" dirty="0"/>
              <a:t> </a:t>
            </a:r>
            <a:r>
              <a:rPr lang="en-GB" sz="1200" b="1" dirty="0">
                <a:solidFill>
                  <a:srgbClr val="660E7A"/>
                </a:solidFill>
              </a:rPr>
              <a:t>model</a:t>
            </a:r>
            <a:r>
              <a:rPr lang="en-GB" sz="1200" dirty="0"/>
              <a:t>; </a:t>
            </a:r>
            <a:r>
              <a:rPr lang="en-GB" sz="1200" b="1" dirty="0"/>
              <a:t>		</a:t>
            </a:r>
          </a:p>
          <a:p>
            <a:pPr marL="114300" indent="0">
              <a:buNone/>
            </a:pPr>
            <a:r>
              <a:rPr lang="en-GB" sz="1200" b="1" dirty="0"/>
              <a:t>	</a:t>
            </a:r>
            <a:r>
              <a:rPr lang="en-GB" sz="1200" b="1" dirty="0">
                <a:solidFill>
                  <a:srgbClr val="000080"/>
                </a:solidFill>
              </a:rPr>
              <a:t>private </a:t>
            </a:r>
            <a:r>
              <a:rPr lang="en-GB" sz="1200" dirty="0"/>
              <a:t>Avatar </a:t>
            </a:r>
            <a:r>
              <a:rPr lang="en-GB" sz="1200" b="1" dirty="0">
                <a:solidFill>
                  <a:srgbClr val="660E7A"/>
                </a:solidFill>
              </a:rPr>
              <a:t>avatar</a:t>
            </a:r>
            <a:r>
              <a:rPr lang="en-GB" sz="1200" dirty="0"/>
              <a:t>;</a:t>
            </a:r>
          </a:p>
          <a:p>
            <a:pPr marL="114300" indent="0">
              <a:buNone/>
            </a:pPr>
            <a:r>
              <a:rPr lang="en-GB" sz="1200" b="1" dirty="0">
                <a:solidFill>
                  <a:srgbClr val="000080"/>
                </a:solidFill>
              </a:rPr>
              <a:t>	private int </a:t>
            </a:r>
            <a:r>
              <a:rPr lang="en-GB" sz="1200" b="1" dirty="0" err="1">
                <a:solidFill>
                  <a:srgbClr val="660E7A"/>
                </a:solidFill>
              </a:rPr>
              <a:t>playerIdx</a:t>
            </a:r>
            <a:r>
              <a:rPr lang="en-GB" sz="1200" dirty="0"/>
              <a:t>;</a:t>
            </a:r>
          </a:p>
          <a:p>
            <a:pPr marL="114300" indent="0">
              <a:buNone/>
            </a:pPr>
            <a:r>
              <a:rPr lang="en-GB" sz="1200" b="1" dirty="0">
                <a:solidFill>
                  <a:srgbClr val="000080"/>
                </a:solidFill>
              </a:rPr>
              <a:t>	private int </a:t>
            </a:r>
            <a:r>
              <a:rPr lang="en-GB" sz="1200" b="1" dirty="0">
                <a:solidFill>
                  <a:srgbClr val="660E7A"/>
                </a:solidFill>
              </a:rPr>
              <a:t>tick</a:t>
            </a:r>
            <a:r>
              <a:rPr lang="en-GB" sz="1200" dirty="0"/>
              <a:t>;</a:t>
            </a:r>
            <a:endParaRPr lang="en-GB" sz="1200" b="1" dirty="0"/>
          </a:p>
          <a:p>
            <a:pPr marL="114300" indent="0">
              <a:buNone/>
            </a:pPr>
            <a:r>
              <a:rPr lang="en-GB" sz="1200" b="1" dirty="0"/>
              <a:t>	</a:t>
            </a:r>
            <a:r>
              <a:rPr lang="en-GB" sz="1200" dirty="0"/>
              <a:t>//…</a:t>
            </a:r>
          </a:p>
          <a:p>
            <a:pPr marL="114300" indent="0">
              <a:buNone/>
            </a:pPr>
            <a:endParaRPr lang="en-GB" sz="1200" dirty="0"/>
          </a:p>
          <a:p>
            <a:pPr marL="114300" indent="0">
              <a:buNone/>
            </a:pPr>
            <a:r>
              <a:rPr lang="en-GB" sz="1200" b="1" dirty="0">
                <a:solidFill>
                  <a:srgbClr val="000080"/>
                </a:solidFill>
              </a:rPr>
              <a:t>	public </a:t>
            </a:r>
            <a:r>
              <a:rPr lang="en-GB" sz="1200" b="1" dirty="0" err="1">
                <a:solidFill>
                  <a:srgbClr val="000080"/>
                </a:solidFill>
              </a:rPr>
              <a:t>boolean</a:t>
            </a:r>
            <a:r>
              <a:rPr lang="en-GB" sz="1200" b="1" dirty="0">
                <a:solidFill>
                  <a:srgbClr val="000080"/>
                </a:solidFill>
              </a:rPr>
              <a:t> </a:t>
            </a:r>
            <a:r>
              <a:rPr lang="en-GB" sz="1200" dirty="0"/>
              <a:t>next(</a:t>
            </a:r>
            <a:r>
              <a:rPr lang="en-GB" sz="1200" dirty="0" err="1"/>
              <a:t>Types.ACTIONS</a:t>
            </a:r>
            <a:r>
              <a:rPr lang="en-GB" sz="1200" dirty="0"/>
              <a:t>[] actions)</a:t>
            </a:r>
          </a:p>
          <a:p>
            <a:pPr marL="114300" indent="0">
              <a:buNone/>
            </a:pPr>
            <a:r>
              <a:rPr lang="en-GB" sz="1200" b="1" dirty="0">
                <a:solidFill>
                  <a:srgbClr val="000080"/>
                </a:solidFill>
              </a:rPr>
              <a:t>	public </a:t>
            </a:r>
            <a:r>
              <a:rPr lang="en-GB" sz="1200" dirty="0" err="1"/>
              <a:t>GameState</a:t>
            </a:r>
            <a:r>
              <a:rPr lang="en-GB" sz="1200" dirty="0"/>
              <a:t> copy()</a:t>
            </a:r>
          </a:p>
          <a:p>
            <a:pPr marL="114300" indent="0">
              <a:buNone/>
            </a:pPr>
            <a:endParaRPr lang="en-GB" sz="1200" dirty="0"/>
          </a:p>
          <a:p>
            <a:pPr marL="114300" indent="0">
              <a:buNone/>
            </a:pPr>
            <a:r>
              <a:rPr lang="en-GB" sz="1200" b="1" dirty="0">
                <a:solidFill>
                  <a:srgbClr val="000080"/>
                </a:solidFill>
              </a:rPr>
              <a:t>	public </a:t>
            </a:r>
            <a:r>
              <a:rPr lang="en-GB" sz="1200" b="1" dirty="0" err="1">
                <a:solidFill>
                  <a:srgbClr val="000080"/>
                </a:solidFill>
              </a:rPr>
              <a:t>boolean</a:t>
            </a:r>
            <a:r>
              <a:rPr lang="en-GB" sz="1200" b="1" dirty="0">
                <a:solidFill>
                  <a:srgbClr val="000080"/>
                </a:solidFill>
              </a:rPr>
              <a:t> </a:t>
            </a:r>
            <a:r>
              <a:rPr lang="en-GB" sz="1200" dirty="0" err="1"/>
              <a:t>isTerminal</a:t>
            </a:r>
            <a:r>
              <a:rPr lang="en-GB" sz="1200" dirty="0"/>
              <a:t>()</a:t>
            </a:r>
          </a:p>
          <a:p>
            <a:pPr marL="114300" indent="0">
              <a:buNone/>
            </a:pPr>
            <a:r>
              <a:rPr lang="en-GB" sz="1200" b="1" dirty="0">
                <a:solidFill>
                  <a:srgbClr val="000080"/>
                </a:solidFill>
              </a:rPr>
              <a:t>	public int </a:t>
            </a:r>
            <a:r>
              <a:rPr lang="en-GB" sz="1200" dirty="0" err="1"/>
              <a:t>getTick</a:t>
            </a:r>
            <a:r>
              <a:rPr lang="en-GB" sz="1200" dirty="0"/>
              <a:t>()</a:t>
            </a:r>
          </a:p>
          <a:p>
            <a:pPr marL="114300" indent="0">
              <a:buNone/>
            </a:pPr>
            <a:r>
              <a:rPr lang="en-GB" sz="1200" b="1" dirty="0">
                <a:solidFill>
                  <a:srgbClr val="000080"/>
                </a:solidFill>
              </a:rPr>
              <a:t>	public int </a:t>
            </a:r>
            <a:r>
              <a:rPr lang="en-GB" sz="1200" dirty="0" err="1"/>
              <a:t>nActions</a:t>
            </a:r>
            <a:r>
              <a:rPr lang="en-GB" sz="1200" dirty="0"/>
              <a:t>()</a:t>
            </a:r>
          </a:p>
          <a:p>
            <a:pPr marL="114300" indent="0">
              <a:buNone/>
            </a:pPr>
            <a:endParaRPr lang="en-GB" sz="1200" dirty="0"/>
          </a:p>
          <a:p>
            <a:pPr marL="114300" indent="0">
              <a:buNone/>
            </a:pPr>
            <a:r>
              <a:rPr lang="en-GB" sz="1200" dirty="0"/>
              <a:t>	// Many game state information methods… </a:t>
            </a:r>
            <a:r>
              <a:rPr lang="en-GB" sz="1000" dirty="0">
                <a:hlinkClick r:id="rId2"/>
              </a:rPr>
              <a:t>https://github.com/GAIGResearch/java-pommerman/wiki/Creating-an-AI-Player</a:t>
            </a:r>
            <a:endParaRPr lang="en-GB" sz="1200" dirty="0"/>
          </a:p>
          <a:p>
            <a:pPr marL="114300" indent="0">
              <a:buNone/>
            </a:pPr>
            <a:r>
              <a:rPr lang="en-GB" sz="1200" dirty="0"/>
              <a:t>}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64C8AD-E6CE-804B-95BE-3FB0DD4E3D2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mtClean="0"/>
              <a:t>11</a:t>
            </a:fld>
            <a:endParaRPr lang="es"/>
          </a:p>
        </p:txBody>
      </p:sp>
    </p:spTree>
    <p:extLst>
      <p:ext uri="{BB962C8B-B14F-4D97-AF65-F5344CB8AC3E}">
        <p14:creationId xmlns:p14="http://schemas.microsoft.com/office/powerpoint/2010/main" val="8303826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BD459-52D1-A644-AB97-218F1C287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ForwardModel.java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61B9EE-CCB1-674F-9490-539D3DFC11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GB" sz="1400" b="1" dirty="0">
                <a:solidFill>
                  <a:srgbClr val="000080"/>
                </a:solidFill>
              </a:rPr>
              <a:t>public class </a:t>
            </a:r>
            <a:r>
              <a:rPr lang="en-GB" sz="1400" dirty="0" err="1"/>
              <a:t>ForwardModel</a:t>
            </a:r>
            <a:r>
              <a:rPr lang="en-GB" sz="1400" dirty="0"/>
              <a:t> {</a:t>
            </a:r>
          </a:p>
          <a:p>
            <a:pPr marL="114300" indent="0">
              <a:buNone/>
            </a:pPr>
            <a:r>
              <a:rPr lang="en-GB" sz="1400" dirty="0"/>
              <a:t>	</a:t>
            </a:r>
            <a:r>
              <a:rPr lang="en-GB" sz="1400" b="1" dirty="0">
                <a:solidFill>
                  <a:srgbClr val="000080"/>
                </a:solidFill>
              </a:rPr>
              <a:t>private </a:t>
            </a:r>
            <a:r>
              <a:rPr lang="en-GB" sz="1400" dirty="0" err="1"/>
              <a:t>Types.TILETYPE</a:t>
            </a:r>
            <a:r>
              <a:rPr lang="en-GB" sz="1400" dirty="0"/>
              <a:t>[][] </a:t>
            </a:r>
            <a:r>
              <a:rPr lang="en-GB" sz="1400" b="1" dirty="0">
                <a:solidFill>
                  <a:srgbClr val="660E7A"/>
                </a:solidFill>
              </a:rPr>
              <a:t>board</a:t>
            </a:r>
            <a:r>
              <a:rPr lang="en-GB" sz="1400" dirty="0"/>
              <a:t>;</a:t>
            </a:r>
          </a:p>
          <a:p>
            <a:pPr marL="114300" indent="0">
              <a:buNone/>
            </a:pPr>
            <a:r>
              <a:rPr lang="en-GB" sz="1400" b="1" dirty="0">
                <a:solidFill>
                  <a:srgbClr val="000080"/>
                </a:solidFill>
              </a:rPr>
              <a:t>	private int</a:t>
            </a:r>
            <a:r>
              <a:rPr lang="en-GB" sz="1400" dirty="0"/>
              <a:t>[][] </a:t>
            </a:r>
            <a:r>
              <a:rPr lang="en-GB" sz="1400" b="1" dirty="0" err="1">
                <a:solidFill>
                  <a:srgbClr val="660E7A"/>
                </a:solidFill>
              </a:rPr>
              <a:t>bombBlastStrength</a:t>
            </a:r>
            <a:r>
              <a:rPr lang="en-GB" sz="1400" dirty="0"/>
              <a:t>;</a:t>
            </a:r>
          </a:p>
          <a:p>
            <a:pPr marL="114300" indent="0">
              <a:buNone/>
            </a:pPr>
            <a:r>
              <a:rPr lang="en-GB" sz="1400" dirty="0"/>
              <a:t>	</a:t>
            </a:r>
            <a:r>
              <a:rPr lang="en-GB" sz="1400" b="1" dirty="0">
                <a:solidFill>
                  <a:srgbClr val="000080"/>
                </a:solidFill>
              </a:rPr>
              <a:t>private int</a:t>
            </a:r>
            <a:r>
              <a:rPr lang="en-GB" sz="1400" dirty="0"/>
              <a:t>[][] </a:t>
            </a:r>
            <a:r>
              <a:rPr lang="en-GB" sz="1400" b="1" dirty="0" err="1">
                <a:solidFill>
                  <a:srgbClr val="660E7A"/>
                </a:solidFill>
              </a:rPr>
              <a:t>bombLife</a:t>
            </a:r>
            <a:r>
              <a:rPr lang="en-GB" sz="1400" dirty="0"/>
              <a:t>;</a:t>
            </a:r>
          </a:p>
          <a:p>
            <a:pPr marL="114300" indent="0">
              <a:buNone/>
            </a:pPr>
            <a:r>
              <a:rPr lang="en-GB" sz="1400" dirty="0"/>
              <a:t>	</a:t>
            </a:r>
            <a:r>
              <a:rPr lang="en-GB" sz="1400" b="1" dirty="0">
                <a:solidFill>
                  <a:srgbClr val="000080"/>
                </a:solidFill>
              </a:rPr>
              <a:t>private </a:t>
            </a:r>
            <a:r>
              <a:rPr lang="en-GB" sz="1400" dirty="0" err="1"/>
              <a:t>Types.TILETYPE</a:t>
            </a:r>
            <a:r>
              <a:rPr lang="en-GB" sz="1400" dirty="0"/>
              <a:t>[][] </a:t>
            </a:r>
            <a:r>
              <a:rPr lang="en-GB" sz="1400" b="1" dirty="0">
                <a:solidFill>
                  <a:srgbClr val="660E7A"/>
                </a:solidFill>
              </a:rPr>
              <a:t>powerups</a:t>
            </a:r>
            <a:r>
              <a:rPr lang="en-GB" sz="1400" dirty="0"/>
              <a:t>;</a:t>
            </a:r>
            <a:r>
              <a:rPr lang="en-GB" sz="1400" b="1" dirty="0">
                <a:solidFill>
                  <a:srgbClr val="000080"/>
                </a:solidFill>
              </a:rPr>
              <a:t> </a:t>
            </a:r>
          </a:p>
          <a:p>
            <a:pPr marL="114300" indent="0">
              <a:buNone/>
            </a:pPr>
            <a:r>
              <a:rPr lang="en-GB" sz="1400" b="1" dirty="0">
                <a:solidFill>
                  <a:srgbClr val="000080"/>
                </a:solidFill>
              </a:rPr>
              <a:t>	private </a:t>
            </a:r>
            <a:r>
              <a:rPr lang="en-GB" sz="1400" dirty="0" err="1"/>
              <a:t>GameObject</a:t>
            </a:r>
            <a:r>
              <a:rPr lang="en-GB" sz="1400" dirty="0"/>
              <a:t>[] </a:t>
            </a:r>
            <a:r>
              <a:rPr lang="en-GB" sz="1400" b="1" dirty="0">
                <a:solidFill>
                  <a:srgbClr val="660E7A"/>
                </a:solidFill>
              </a:rPr>
              <a:t>agents</a:t>
            </a:r>
            <a:r>
              <a:rPr lang="en-GB" sz="1400" dirty="0"/>
              <a:t>; </a:t>
            </a:r>
          </a:p>
          <a:p>
            <a:pPr marL="114300" indent="0">
              <a:buNone/>
            </a:pPr>
            <a:r>
              <a:rPr lang="en-GB" sz="1400" b="1" dirty="0">
                <a:solidFill>
                  <a:srgbClr val="000080"/>
                </a:solidFill>
              </a:rPr>
              <a:t>	private </a:t>
            </a:r>
            <a:r>
              <a:rPr lang="en-GB" sz="1400" dirty="0" err="1"/>
              <a:t>ArrayList</a:t>
            </a:r>
            <a:r>
              <a:rPr lang="en-GB" sz="1400" dirty="0"/>
              <a:t>&lt;</a:t>
            </a:r>
            <a:r>
              <a:rPr lang="en-GB" sz="1400" dirty="0" err="1"/>
              <a:t>GameObject</a:t>
            </a:r>
            <a:r>
              <a:rPr lang="en-GB" sz="1400" dirty="0"/>
              <a:t>&gt; </a:t>
            </a:r>
            <a:r>
              <a:rPr lang="en-GB" sz="1400" b="1" dirty="0" err="1">
                <a:solidFill>
                  <a:srgbClr val="660E7A"/>
                </a:solidFill>
              </a:rPr>
              <a:t>aliveAgents</a:t>
            </a:r>
            <a:r>
              <a:rPr lang="en-GB" sz="1400" dirty="0"/>
              <a:t>;</a:t>
            </a:r>
            <a:br>
              <a:rPr lang="en-GB" sz="1400" dirty="0"/>
            </a:br>
            <a:r>
              <a:rPr lang="en-GB" sz="1400" i="1" dirty="0">
                <a:solidFill>
                  <a:srgbClr val="808080"/>
                </a:solidFill>
              </a:rPr>
              <a:t>	</a:t>
            </a:r>
            <a:r>
              <a:rPr lang="en-GB" sz="1400" b="1" dirty="0">
                <a:solidFill>
                  <a:srgbClr val="000080"/>
                </a:solidFill>
              </a:rPr>
              <a:t>private </a:t>
            </a:r>
            <a:r>
              <a:rPr lang="en-GB" sz="1400" dirty="0" err="1"/>
              <a:t>ArrayList</a:t>
            </a:r>
            <a:r>
              <a:rPr lang="en-GB" sz="1400" dirty="0"/>
              <a:t>&lt;</a:t>
            </a:r>
            <a:r>
              <a:rPr lang="en-GB" sz="1400" dirty="0" err="1"/>
              <a:t>GameObject</a:t>
            </a:r>
            <a:r>
              <a:rPr lang="en-GB" sz="1400" dirty="0"/>
              <a:t>&gt; </a:t>
            </a:r>
            <a:r>
              <a:rPr lang="en-GB" sz="1400" b="1" dirty="0">
                <a:solidFill>
                  <a:srgbClr val="660E7A"/>
                </a:solidFill>
              </a:rPr>
              <a:t>flames</a:t>
            </a:r>
            <a:r>
              <a:rPr lang="en-GB" sz="1400" dirty="0"/>
              <a:t>;</a:t>
            </a:r>
            <a:br>
              <a:rPr lang="en-GB" sz="1400" i="1" dirty="0">
                <a:solidFill>
                  <a:srgbClr val="808080"/>
                </a:solidFill>
              </a:rPr>
            </a:br>
            <a:r>
              <a:rPr lang="en-GB" sz="1400" i="1" dirty="0">
                <a:solidFill>
                  <a:srgbClr val="808080"/>
                </a:solidFill>
              </a:rPr>
              <a:t>	</a:t>
            </a:r>
            <a:r>
              <a:rPr lang="en-GB" sz="1400" b="1" dirty="0">
                <a:solidFill>
                  <a:srgbClr val="000080"/>
                </a:solidFill>
              </a:rPr>
              <a:t>private </a:t>
            </a:r>
            <a:r>
              <a:rPr lang="en-GB" sz="1400" dirty="0" err="1"/>
              <a:t>ArrayList</a:t>
            </a:r>
            <a:r>
              <a:rPr lang="en-GB" sz="1400" dirty="0"/>
              <a:t>&lt;</a:t>
            </a:r>
            <a:r>
              <a:rPr lang="en-GB" sz="1400" dirty="0" err="1"/>
              <a:t>GameObject</a:t>
            </a:r>
            <a:r>
              <a:rPr lang="en-GB" sz="1400" dirty="0"/>
              <a:t>&gt; </a:t>
            </a:r>
            <a:r>
              <a:rPr lang="en-GB" sz="1400" b="1" dirty="0">
                <a:solidFill>
                  <a:srgbClr val="660E7A"/>
                </a:solidFill>
              </a:rPr>
              <a:t>bombs</a:t>
            </a:r>
            <a:r>
              <a:rPr lang="en-GB" sz="1400" dirty="0"/>
              <a:t>;</a:t>
            </a:r>
          </a:p>
          <a:p>
            <a:pPr marL="114300" indent="0">
              <a:buNone/>
            </a:pPr>
            <a:endParaRPr lang="en-GB" sz="1400" dirty="0"/>
          </a:p>
          <a:p>
            <a:pPr marL="114300" indent="0">
              <a:buNone/>
            </a:pPr>
            <a:r>
              <a:rPr lang="en-GB" sz="1400" b="1" dirty="0">
                <a:solidFill>
                  <a:srgbClr val="000080"/>
                </a:solidFill>
              </a:rPr>
              <a:t>	void </a:t>
            </a:r>
            <a:r>
              <a:rPr lang="en-GB" sz="1400" dirty="0" err="1"/>
              <a:t>init</a:t>
            </a:r>
            <a:r>
              <a:rPr lang="en-GB" sz="1400" dirty="0"/>
              <a:t>(…)</a:t>
            </a:r>
          </a:p>
          <a:p>
            <a:pPr marL="114300" indent="0">
              <a:buNone/>
            </a:pPr>
            <a:r>
              <a:rPr lang="en-GB" sz="1400" b="1" dirty="0">
                <a:solidFill>
                  <a:srgbClr val="000080"/>
                </a:solidFill>
              </a:rPr>
              <a:t>	void </a:t>
            </a:r>
            <a:r>
              <a:rPr lang="en-GB" sz="1400" dirty="0"/>
              <a:t>next(</a:t>
            </a:r>
            <a:r>
              <a:rPr lang="en-GB" sz="1400" dirty="0" err="1"/>
              <a:t>Types.ACTIONS</a:t>
            </a:r>
            <a:r>
              <a:rPr lang="en-GB" sz="1400" dirty="0"/>
              <a:t>[] </a:t>
            </a:r>
            <a:r>
              <a:rPr lang="en-GB" sz="1400" dirty="0" err="1"/>
              <a:t>playerActions</a:t>
            </a:r>
            <a:r>
              <a:rPr lang="en-GB" sz="1400" dirty="0"/>
              <a:t>)</a:t>
            </a:r>
          </a:p>
          <a:p>
            <a:pPr marL="114300" indent="0">
              <a:buNone/>
            </a:pPr>
            <a:endParaRPr lang="en-GB" sz="1400" dirty="0"/>
          </a:p>
          <a:p>
            <a:pPr marL="114300" indent="0">
              <a:buNone/>
            </a:pPr>
            <a:r>
              <a:rPr lang="en-GB" sz="1400" b="1" dirty="0">
                <a:solidFill>
                  <a:srgbClr val="000080"/>
                </a:solidFill>
              </a:rPr>
              <a:t>	private void </a:t>
            </a:r>
            <a:r>
              <a:rPr lang="en-GB" sz="1400" dirty="0" err="1"/>
              <a:t>translatePlayerActions</a:t>
            </a:r>
            <a:r>
              <a:rPr lang="en-GB" sz="1400" dirty="0"/>
              <a:t>()</a:t>
            </a:r>
          </a:p>
          <a:p>
            <a:pPr marL="11430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5070C2-E31C-954F-B2A4-3E1C43D98EF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mtClean="0"/>
              <a:t>12</a:t>
            </a:fld>
            <a:endParaRPr lang="es"/>
          </a:p>
        </p:txBody>
      </p:sp>
    </p:spTree>
    <p:extLst>
      <p:ext uri="{BB962C8B-B14F-4D97-AF65-F5344CB8AC3E}">
        <p14:creationId xmlns:p14="http://schemas.microsoft.com/office/powerpoint/2010/main" val="17916943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E2E6-5D07-374A-B88B-1738F3AB6B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gameConfig.OriginalGameConfig.java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3807ED-F7BC-F548-A1FE-266F3D6815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This interface provides the possibility of defining different team configurations for </a:t>
            </a:r>
            <a:r>
              <a:rPr lang="en-GB" dirty="0" err="1"/>
              <a:t>Pommerman</a:t>
            </a:r>
            <a:r>
              <a:rPr lang="en-GB" dirty="0"/>
              <a:t> (</a:t>
            </a:r>
            <a:r>
              <a:rPr lang="en-GB" dirty="0" err="1"/>
              <a:t>IGameConfig.java</a:t>
            </a:r>
            <a:r>
              <a:rPr lang="en-GB" dirty="0"/>
              <a:t>)</a:t>
            </a:r>
          </a:p>
          <a:p>
            <a:pPr lvl="1"/>
            <a:r>
              <a:rPr lang="en-GB" dirty="0"/>
              <a:t>Defines who are the teammates and the enemies</a:t>
            </a:r>
          </a:p>
          <a:p>
            <a:pPr lvl="1"/>
            <a:r>
              <a:rPr lang="en-GB" dirty="0"/>
              <a:t>When is the game ended and which ones are the winning conditions</a:t>
            </a:r>
          </a:p>
          <a:p>
            <a:pPr lvl="1"/>
            <a:r>
              <a:rPr lang="en-GB" dirty="0"/>
              <a:t>Decides the rewards for the agents given by the game.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963A53-2B65-2644-A49F-CBAEABF6885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mtClean="0"/>
              <a:t>13</a:t>
            </a:fld>
            <a:endParaRPr lang="es"/>
          </a:p>
        </p:txBody>
      </p:sp>
    </p:spTree>
    <p:extLst>
      <p:ext uri="{BB962C8B-B14F-4D97-AF65-F5344CB8AC3E}">
        <p14:creationId xmlns:p14="http://schemas.microsoft.com/office/powerpoint/2010/main" val="38223705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0C02B1-C7EC-044E-BE91-C3638E612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run it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7CC9C6-40AD-1A41-86A8-B35274DE83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400" dirty="0" err="1"/>
              <a:t>Test.java</a:t>
            </a:r>
            <a:r>
              <a:rPr lang="en-GB" sz="1400" dirty="0"/>
              <a:t>: </a:t>
            </a:r>
          </a:p>
          <a:p>
            <a:pPr lvl="1"/>
            <a:r>
              <a:rPr lang="en-GB" dirty="0" err="1"/>
              <a:t>Run.</a:t>
            </a:r>
            <a:r>
              <a:rPr lang="en-GB" i="1" dirty="0" err="1"/>
              <a:t>runGame</a:t>
            </a:r>
            <a:r>
              <a:rPr lang="en-GB" dirty="0"/>
              <a:t>(game, ki1, ki2, </a:t>
            </a:r>
            <a:r>
              <a:rPr lang="en-GB" dirty="0" err="1"/>
              <a:t>useSeparateThreads</a:t>
            </a:r>
            <a:r>
              <a:rPr lang="en-GB" dirty="0"/>
              <a:t>);</a:t>
            </a:r>
          </a:p>
          <a:p>
            <a:pPr lvl="1"/>
            <a:r>
              <a:rPr lang="en-GB" b="1" dirty="0">
                <a:solidFill>
                  <a:srgbClr val="000080"/>
                </a:solidFill>
              </a:rPr>
              <a:t>if </a:t>
            </a:r>
            <a:r>
              <a:rPr lang="en-GB" dirty="0"/>
              <a:t>(</a:t>
            </a:r>
            <a:r>
              <a:rPr lang="en-GB" dirty="0" err="1"/>
              <a:t>game.isLogged</a:t>
            </a:r>
            <a:r>
              <a:rPr lang="en-GB" dirty="0"/>
              <a:t>()){</a:t>
            </a:r>
            <a:br>
              <a:rPr lang="en-GB" dirty="0"/>
            </a:br>
            <a:r>
              <a:rPr lang="en-GB" dirty="0"/>
              <a:t>    Game replay = </a:t>
            </a:r>
            <a:r>
              <a:rPr lang="en-GB" dirty="0" err="1"/>
              <a:t>Game.</a:t>
            </a:r>
            <a:r>
              <a:rPr lang="en-GB" i="1" dirty="0" err="1"/>
              <a:t>getLastReplayGame</a:t>
            </a:r>
            <a:r>
              <a:rPr lang="en-GB" dirty="0"/>
              <a:t>();</a:t>
            </a:r>
            <a:br>
              <a:rPr lang="en-GB" dirty="0"/>
            </a:br>
            <a:r>
              <a:rPr lang="en-GB" dirty="0"/>
              <a:t>    </a:t>
            </a:r>
            <a:r>
              <a:rPr lang="en-GB" dirty="0" err="1"/>
              <a:t>Run.</a:t>
            </a:r>
            <a:r>
              <a:rPr lang="en-GB" i="1" dirty="0" err="1"/>
              <a:t>runGame</a:t>
            </a:r>
            <a:r>
              <a:rPr lang="en-GB" dirty="0"/>
              <a:t>(replay, ki1, ki2, </a:t>
            </a:r>
            <a:r>
              <a:rPr lang="en-GB" dirty="0" err="1"/>
              <a:t>useSeparateThreads</a:t>
            </a:r>
            <a:r>
              <a:rPr lang="en-GB" dirty="0"/>
              <a:t>);</a:t>
            </a:r>
            <a:br>
              <a:rPr lang="en-GB" dirty="0"/>
            </a:br>
            <a:r>
              <a:rPr lang="en-GB" dirty="0"/>
              <a:t>}</a:t>
            </a:r>
          </a:p>
          <a:p>
            <a:pPr lvl="1"/>
            <a:r>
              <a:rPr lang="en-GB" b="1" dirty="0">
                <a:solidFill>
                  <a:srgbClr val="000080"/>
                </a:solidFill>
              </a:rPr>
              <a:t>int </a:t>
            </a:r>
            <a:r>
              <a:rPr lang="en-GB" dirty="0"/>
              <a:t>N = </a:t>
            </a:r>
            <a:r>
              <a:rPr lang="en-GB" dirty="0">
                <a:solidFill>
                  <a:srgbClr val="0000FF"/>
                </a:solidFill>
              </a:rPr>
              <a:t>20</a:t>
            </a:r>
            <a:r>
              <a:rPr lang="en-GB" dirty="0"/>
              <a:t>;</a:t>
            </a:r>
            <a:br>
              <a:rPr lang="en-GB" dirty="0"/>
            </a:br>
            <a:r>
              <a:rPr lang="en-GB" dirty="0" err="1"/>
              <a:t>Run.</a:t>
            </a:r>
            <a:r>
              <a:rPr lang="en-GB" i="1" dirty="0" err="1"/>
              <a:t>runGames</a:t>
            </a:r>
            <a:r>
              <a:rPr lang="en-GB" dirty="0"/>
              <a:t>(game, </a:t>
            </a:r>
            <a:r>
              <a:rPr lang="en-GB" b="1" dirty="0">
                <a:solidFill>
                  <a:srgbClr val="000080"/>
                </a:solidFill>
              </a:rPr>
              <a:t>new long</a:t>
            </a:r>
            <a:r>
              <a:rPr lang="en-GB" dirty="0"/>
              <a:t>[]{seed}, N, </a:t>
            </a:r>
            <a:r>
              <a:rPr lang="en-GB" dirty="0" err="1"/>
              <a:t>useSeparateThreads</a:t>
            </a:r>
            <a:r>
              <a:rPr lang="en-GB" dirty="0"/>
              <a:t>);</a:t>
            </a:r>
          </a:p>
          <a:p>
            <a:pPr lvl="1"/>
            <a:endParaRPr lang="en-GB" dirty="0"/>
          </a:p>
          <a:p>
            <a:r>
              <a:rPr lang="en-GB" sz="1400" dirty="0">
                <a:hlinkClick r:id="rId2"/>
              </a:rPr>
              <a:t>https://github.com/GAIGResearch/java-pommerman/wiki/Java-Framework-%28How-to-Run%29</a:t>
            </a:r>
            <a:endParaRPr lang="en-GB" sz="1400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81B080-ACCB-224C-862E-62B4C8240CE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mtClean="0"/>
              <a:t>14</a:t>
            </a:fld>
            <a:endParaRPr lang="es"/>
          </a:p>
        </p:txBody>
      </p:sp>
    </p:spTree>
    <p:extLst>
      <p:ext uri="{BB962C8B-B14F-4D97-AF65-F5344CB8AC3E}">
        <p14:creationId xmlns:p14="http://schemas.microsoft.com/office/powerpoint/2010/main" val="12175990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D3D33D-7F1C-A749-BBCE-5F49300C1F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Types.java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51380E-D4A8-0C41-B9C2-8818A7DF2A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utils.Types.java</a:t>
            </a:r>
            <a:endParaRPr lang="en-US" dirty="0"/>
          </a:p>
          <a:p>
            <a:pPr lvl="1">
              <a:lnSpc>
                <a:spcPct val="100000"/>
              </a:lnSpc>
              <a:spcBef>
                <a:spcPts val="500"/>
              </a:spcBef>
            </a:pPr>
            <a:r>
              <a:rPr lang="en-US" dirty="0"/>
              <a:t>Tile types, sprites, game modes, results, actions and directions.</a:t>
            </a:r>
          </a:p>
          <a:p>
            <a:pPr lvl="1">
              <a:lnSpc>
                <a:spcPct val="100000"/>
              </a:lnSpc>
              <a:spcBef>
                <a:spcPts val="500"/>
              </a:spcBef>
            </a:pPr>
            <a:r>
              <a:rPr lang="en-US" dirty="0"/>
              <a:t>Game Parameters (including </a:t>
            </a:r>
            <a:r>
              <a:rPr lang="en-US" dirty="0" err="1"/>
              <a:t>GameConfig</a:t>
            </a:r>
            <a:r>
              <a:rPr lang="en-US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679237-E8C9-C148-A0EB-5876FEE8B14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mtClean="0"/>
              <a:t>15</a:t>
            </a:fld>
            <a:endParaRPr lang="es"/>
          </a:p>
        </p:txBody>
      </p:sp>
      <p:pic>
        <p:nvPicPr>
          <p:cNvPr id="6" name="Picture 5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0E730095-A82A-FF42-A02C-BEF9216662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385" y="2181914"/>
            <a:ext cx="7217229" cy="2694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3686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CAF54-8601-E949-BFF6-A30F6E4A2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objects package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8AE738-60BD-CE4D-B2A5-10B52372D4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dirty="0">
                <a:hlinkClick r:id="rId2"/>
              </a:rPr>
              <a:t>objects</a:t>
            </a:r>
            <a:r>
              <a:rPr lang="en-GB" dirty="0"/>
              <a:t> - Package contains definitions for all game objects</a:t>
            </a:r>
          </a:p>
          <a:p>
            <a:pPr lvl="1"/>
            <a:r>
              <a:rPr lang="en-GB" dirty="0">
                <a:hlinkClick r:id="rId3"/>
              </a:rPr>
              <a:t>GameObject.java</a:t>
            </a:r>
            <a:r>
              <a:rPr lang="en-GB" dirty="0"/>
              <a:t> - Defines generic game objects with a given type.</a:t>
            </a:r>
          </a:p>
          <a:p>
            <a:pPr lvl="1"/>
            <a:r>
              <a:rPr lang="en-GB" dirty="0">
                <a:hlinkClick r:id="rId4"/>
              </a:rPr>
              <a:t>Flame.java</a:t>
            </a:r>
            <a:r>
              <a:rPr lang="en-GB" dirty="0"/>
              <a:t> - Defines flames for the game. Extends on </a:t>
            </a:r>
            <a:r>
              <a:rPr lang="en-GB" dirty="0" err="1"/>
              <a:t>GameObject</a:t>
            </a:r>
            <a:r>
              <a:rPr lang="en-GB" dirty="0"/>
              <a:t> by adding a time to live variable.</a:t>
            </a:r>
          </a:p>
          <a:p>
            <a:pPr lvl="1"/>
            <a:r>
              <a:rPr lang="en-GB" dirty="0">
                <a:hlinkClick r:id="rId5"/>
              </a:rPr>
              <a:t>Bomb.java</a:t>
            </a:r>
            <a:r>
              <a:rPr lang="en-GB" dirty="0"/>
              <a:t> - Defines bombs for the game. Has a time to live variable, and a velocity. Handles bomb explosions. It updates its desired position on every game tick based on its velocity.</a:t>
            </a:r>
          </a:p>
          <a:p>
            <a:pPr lvl="1"/>
            <a:r>
              <a:rPr lang="en-GB" dirty="0">
                <a:hlinkClick r:id="rId6"/>
              </a:rPr>
              <a:t>Avatar.java</a:t>
            </a:r>
            <a:r>
              <a:rPr lang="en-GB" dirty="0"/>
              <a:t> - Defines avatars for the game and all their properties, including </a:t>
            </a:r>
            <a:r>
              <a:rPr lang="en-GB" dirty="0" err="1"/>
              <a:t>playerID</a:t>
            </a:r>
            <a:r>
              <a:rPr lang="en-GB" dirty="0"/>
              <a:t> (for connection to AI player), kick ability, ammo, bomb blast strength, vision range, win status (win, loss, tie, incomplete), enemies, teammates and team ID. Handles property modifications based on power-up collection.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B5CA3D-EAF1-004C-8CFB-54E86B8B079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mtClean="0"/>
              <a:t>16</a:t>
            </a:fld>
            <a:endParaRPr lang="es"/>
          </a:p>
        </p:txBody>
      </p:sp>
    </p:spTree>
    <p:extLst>
      <p:ext uri="{BB962C8B-B14F-4D97-AF65-F5344CB8AC3E}">
        <p14:creationId xmlns:p14="http://schemas.microsoft.com/office/powerpoint/2010/main" val="1818449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Board Generation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8" name="Google Shape;12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5375" y="1108400"/>
            <a:ext cx="3600000" cy="36000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29" name="Google Shape;129;p22"/>
          <p:cNvSpPr txBox="1">
            <a:spLocks noGrp="1"/>
          </p:cNvSpPr>
          <p:nvPr>
            <p:ph type="body" idx="1"/>
          </p:nvPr>
        </p:nvSpPr>
        <p:spPr>
          <a:xfrm>
            <a:off x="4263225" y="1075550"/>
            <a:ext cx="4503600" cy="36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 b="1"/>
              <a:t>Agents: </a:t>
            </a:r>
            <a:endParaRPr b="1"/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 b="1"/>
              <a:t>Passage:</a:t>
            </a:r>
            <a:endParaRPr b="1"/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 b="1"/>
              <a:t>Rigid:</a:t>
            </a:r>
            <a:endParaRPr b="1"/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 b="1"/>
              <a:t>Wood:</a:t>
            </a:r>
            <a:endParaRPr b="1"/>
          </a:p>
          <a:p>
            <a:pPr marL="45720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b="1"/>
          </a:p>
          <a:p>
            <a:pPr marL="457200" marR="0" lvl="0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s" b="1"/>
              <a:t>Board Logic:</a:t>
            </a:r>
            <a:endParaRPr b="1"/>
          </a:p>
          <a:p>
            <a: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"/>
              <a:t>Square</a:t>
            </a:r>
            <a:endParaRPr/>
          </a:p>
          <a:p>
            <a: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"/>
              <a:t>Diagonally symmetric</a:t>
            </a:r>
            <a:endParaRPr/>
          </a:p>
          <a:p>
            <a: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"/>
              <a:t>Agents have initial breathing space</a:t>
            </a:r>
            <a:endParaRPr/>
          </a:p>
          <a:p>
            <a: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"/>
              <a:t>Agents can reach each other</a:t>
            </a:r>
            <a:endParaRPr/>
          </a:p>
          <a:p>
            <a:pPr marL="91440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b="1"/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b="1"/>
          </a:p>
        </p:txBody>
      </p:sp>
      <p:pic>
        <p:nvPicPr>
          <p:cNvPr id="130" name="Google Shape;130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86325" y="1185475"/>
            <a:ext cx="238382" cy="2383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24700" y="1185475"/>
            <a:ext cx="238382" cy="2383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63075" y="1185475"/>
            <a:ext cx="238382" cy="2383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395837" y="1185475"/>
            <a:ext cx="238382" cy="2383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827500" y="1513800"/>
            <a:ext cx="237600" cy="23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492325" y="1832950"/>
            <a:ext cx="237600" cy="23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538975" y="2131225"/>
            <a:ext cx="237600" cy="237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2"/>
          <p:cNvSpPr txBox="1"/>
          <p:nvPr/>
        </p:nvSpPr>
        <p:spPr>
          <a:xfrm>
            <a:off x="435375" y="4708400"/>
            <a:ext cx="3600000" cy="2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 typical board</a:t>
            </a:r>
            <a:endParaRPr/>
          </a:p>
        </p:txBody>
      </p:sp>
      <p:sp>
        <p:nvSpPr>
          <p:cNvPr id="138" name="Google Shape;138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17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Board Generation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4" name="Google Shape;144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5375" y="1108400"/>
            <a:ext cx="3600000" cy="36000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45" name="Google Shape;145;p23"/>
          <p:cNvSpPr txBox="1">
            <a:spLocks noGrp="1"/>
          </p:cNvSpPr>
          <p:nvPr>
            <p:ph type="body" idx="1"/>
          </p:nvPr>
        </p:nvSpPr>
        <p:spPr>
          <a:xfrm>
            <a:off x="4190558" y="449559"/>
            <a:ext cx="4830600" cy="79407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" dirty="0"/>
              <a:t>Place agents, and allocate breathing space.</a:t>
            </a:r>
            <a:endParaRPr dirty="0"/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b="1" dirty="0"/>
          </a:p>
          <a:p>
            <a:pPr marL="91440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b="1" dirty="0"/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b="1" dirty="0"/>
          </a:p>
        </p:txBody>
      </p:sp>
      <p:sp>
        <p:nvSpPr>
          <p:cNvPr id="146" name="Google Shape;146;p23"/>
          <p:cNvSpPr/>
          <p:nvPr/>
        </p:nvSpPr>
        <p:spPr>
          <a:xfrm>
            <a:off x="756625" y="3404750"/>
            <a:ext cx="989400" cy="996600"/>
          </a:xfrm>
          <a:prstGeom prst="corner">
            <a:avLst>
              <a:gd name="adj1" fmla="val 31683"/>
              <a:gd name="adj2" fmla="val 32300"/>
            </a:avLst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18</a:t>
            </a:fld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A45707-28A9-1D4A-A1AD-C707E989BCC5}"/>
              </a:ext>
            </a:extLst>
          </p:cNvPr>
          <p:cNvSpPr txBox="1"/>
          <p:nvPr/>
        </p:nvSpPr>
        <p:spPr>
          <a:xfrm>
            <a:off x="5780314" y="2048969"/>
            <a:ext cx="118173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Utils.Types.java</a:t>
            </a:r>
            <a:endParaRPr lang="en-US" sz="1100" dirty="0"/>
          </a:p>
        </p:txBody>
      </p:sp>
      <p:pic>
        <p:nvPicPr>
          <p:cNvPr id="9" name="Picture 8" descr="A picture containing bottle&#10;&#10;Description automatically generated">
            <a:extLst>
              <a:ext uri="{FF2B5EF4-FFF2-40B4-BE49-F238E27FC236}">
                <a16:creationId xmlns:a16="http://schemas.microsoft.com/office/drawing/2014/main" id="{B31F6483-5A44-B94C-8BF2-04AC945600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9629" y="1413252"/>
            <a:ext cx="3746500" cy="5969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Board Generation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3" name="Google Shape;153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5375" y="1108400"/>
            <a:ext cx="3600000" cy="36000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54" name="Google Shape;154;p24"/>
          <p:cNvSpPr txBox="1">
            <a:spLocks noGrp="1"/>
          </p:cNvSpPr>
          <p:nvPr>
            <p:ph type="body" idx="1"/>
          </p:nvPr>
        </p:nvSpPr>
        <p:spPr>
          <a:xfrm>
            <a:off x="4255060" y="445025"/>
            <a:ext cx="4699800" cy="36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" dirty="0"/>
              <a:t>Place agents, and allocate breathing space.</a:t>
            </a:r>
            <a:endParaRPr dirty="0"/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" dirty="0"/>
              <a:t>Place WOOD tiles to construct guaranteed passages between agents.</a:t>
            </a:r>
            <a:endParaRPr dirty="0"/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b="1" dirty="0"/>
          </a:p>
          <a:p>
            <a:pPr marL="91440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b="1" dirty="0"/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b="1" dirty="0"/>
          </a:p>
        </p:txBody>
      </p:sp>
      <p:sp>
        <p:nvSpPr>
          <p:cNvPr id="155" name="Google Shape;155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19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On this menu</a:t>
            </a:r>
            <a:endParaRPr dirty="0"/>
          </a:p>
        </p:txBody>
      </p:sp>
      <p:sp>
        <p:nvSpPr>
          <p:cNvPr id="68" name="Google Shape;68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 dirty="0"/>
              <a:t>Pommerman, the game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 dirty="0"/>
              <a:t>Agents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dirty="0"/>
              <a:t>The Hack</a:t>
            </a:r>
            <a:endParaRPr dirty="0"/>
          </a:p>
          <a:p>
            <a:pPr marL="9144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69" name="Google Shape;69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Board Generation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1" name="Google Shape;161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5375" y="1108400"/>
            <a:ext cx="3600000" cy="36000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62" name="Google Shape;162;p25"/>
          <p:cNvSpPr txBox="1">
            <a:spLocks noGrp="1"/>
          </p:cNvSpPr>
          <p:nvPr>
            <p:ph type="body" idx="1"/>
          </p:nvPr>
        </p:nvSpPr>
        <p:spPr>
          <a:xfrm>
            <a:off x="4234058" y="445025"/>
            <a:ext cx="4787100" cy="36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" dirty="0"/>
              <a:t>Place agents, and allocate breathing space.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" dirty="0"/>
              <a:t>Place WOOD tiles to construct guaranteed passages between agents.</a:t>
            </a:r>
            <a:endParaRPr dirty="0"/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" dirty="0"/>
              <a:t>Place N (parametrized) RIGID tiles randomly (and symmetrically) </a:t>
            </a:r>
            <a:endParaRPr dirty="0"/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b="1" dirty="0"/>
          </a:p>
          <a:p>
            <a:pPr marL="91440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b="1" dirty="0"/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b="1" dirty="0"/>
          </a:p>
        </p:txBody>
      </p:sp>
      <p:sp>
        <p:nvSpPr>
          <p:cNvPr id="163" name="Google Shape;163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20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Board Generation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9" name="Google Shape;169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5375" y="1108400"/>
            <a:ext cx="3600000" cy="36000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70" name="Google Shape;170;p26"/>
          <p:cNvSpPr txBox="1">
            <a:spLocks noGrp="1"/>
          </p:cNvSpPr>
          <p:nvPr>
            <p:ph type="body" idx="1"/>
          </p:nvPr>
        </p:nvSpPr>
        <p:spPr>
          <a:xfrm>
            <a:off x="4234058" y="445025"/>
            <a:ext cx="4787100" cy="36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" dirty="0"/>
              <a:t>Place agents, and allocate breathing space.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" dirty="0"/>
              <a:t>Place WOOD tiles to construct guaranteed passages between agents.</a:t>
            </a:r>
            <a:endParaRPr dirty="0"/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" dirty="0"/>
              <a:t>Place N (parametrized) RIGID tiles randomly (and symmetrically)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" dirty="0"/>
              <a:t>Place M (parametrized) WOOD tiles randomly (and symmetrically) </a:t>
            </a:r>
            <a:endParaRPr dirty="0"/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b="1" dirty="0"/>
          </a:p>
          <a:p>
            <a:pPr marL="91440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b="1" dirty="0"/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b="1" dirty="0"/>
          </a:p>
        </p:txBody>
      </p:sp>
      <p:sp>
        <p:nvSpPr>
          <p:cNvPr id="171" name="Google Shape;171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21</a:t>
            </a:fld>
            <a:endParaRPr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432A9F-AD7D-374E-8F72-3AF58BA9C7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4954" y="3365906"/>
            <a:ext cx="3187700" cy="4191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72605D8-68B1-6D49-BA8C-69F8B7EA4807}"/>
              </a:ext>
            </a:extLst>
          </p:cNvPr>
          <p:cNvSpPr txBox="1"/>
          <p:nvPr/>
        </p:nvSpPr>
        <p:spPr>
          <a:xfrm>
            <a:off x="5812972" y="3785006"/>
            <a:ext cx="118173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Utils.Types.java</a:t>
            </a:r>
            <a:endParaRPr lang="en-US" sz="110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Board Generation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7" name="Google Shape;177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5375" y="1108400"/>
            <a:ext cx="3600000" cy="36000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78" name="Google Shape;178;p27"/>
          <p:cNvSpPr txBox="1">
            <a:spLocks noGrp="1"/>
          </p:cNvSpPr>
          <p:nvPr>
            <p:ph type="body" idx="1"/>
          </p:nvPr>
        </p:nvSpPr>
        <p:spPr>
          <a:xfrm>
            <a:off x="4219658" y="445025"/>
            <a:ext cx="4801500" cy="36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" dirty="0"/>
              <a:t>Place agents, and allocate breathing space.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" dirty="0"/>
              <a:t>Place WOOD tiles to construct guaranteed passages between agents.</a:t>
            </a:r>
            <a:endParaRPr dirty="0"/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" dirty="0"/>
              <a:t>Place N (parametrized) RIGID tiles randomly (and symmetrically)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" dirty="0"/>
              <a:t>Place M (parametrized) WOOD tiles randomly (and symmetrically)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" dirty="0"/>
              <a:t>Check the number of inaccessible passages. </a:t>
            </a:r>
            <a:endParaRPr dirty="0"/>
          </a:p>
        </p:txBody>
      </p:sp>
      <p:sp>
        <p:nvSpPr>
          <p:cNvPr id="179" name="Google Shape;179;p27"/>
          <p:cNvSpPr/>
          <p:nvPr/>
        </p:nvSpPr>
        <p:spPr>
          <a:xfrm>
            <a:off x="2626325" y="3292550"/>
            <a:ext cx="516600" cy="5166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22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37ADD5F-DC8A-8248-9590-F6C99CB413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7258" y="3809150"/>
            <a:ext cx="3505200" cy="2286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DD8C7E0-05EC-9E47-9DCB-5492FC7DAFF7}"/>
              </a:ext>
            </a:extLst>
          </p:cNvPr>
          <p:cNvSpPr txBox="1"/>
          <p:nvPr/>
        </p:nvSpPr>
        <p:spPr>
          <a:xfrm>
            <a:off x="5959930" y="4023640"/>
            <a:ext cx="118173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Utils.Types.java</a:t>
            </a:r>
            <a:endParaRPr lang="en-US" sz="110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Board Generation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6" name="Google Shape;186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5375" y="1108400"/>
            <a:ext cx="3600000" cy="36000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7" name="Google Shape;187;p28"/>
          <p:cNvSpPr txBox="1">
            <a:spLocks noGrp="1"/>
          </p:cNvSpPr>
          <p:nvPr>
            <p:ph type="body" idx="1"/>
          </p:nvPr>
        </p:nvSpPr>
        <p:spPr>
          <a:xfrm>
            <a:off x="4250927" y="445025"/>
            <a:ext cx="4801500" cy="36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" dirty="0"/>
              <a:t>Place agents, and allocate breathing space.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" dirty="0"/>
              <a:t>Place WOOD tiles to construct guaranteed passages between agents.</a:t>
            </a:r>
            <a:endParaRPr dirty="0"/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" dirty="0"/>
              <a:t>Place N (parametrized) RIGID tiles randomly (and symmetrically)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" dirty="0"/>
              <a:t>Place M (parametrized) WOOD tiles randomly (and symmetrically)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" dirty="0"/>
              <a:t>Check the number of inaccessible passages. 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" dirty="0"/>
              <a:t>Place power-up objects.</a:t>
            </a:r>
            <a:endParaRPr dirty="0"/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91440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188" name="Google Shape;188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23</a:t>
            </a:fld>
            <a:endParaRPr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4ACA1BC-418E-A047-8F2A-6490941F1D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8627" y="4210571"/>
            <a:ext cx="3086100" cy="2032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CF2F6BD-893B-9D4A-AF83-52415964CB12}"/>
              </a:ext>
            </a:extLst>
          </p:cNvPr>
          <p:cNvSpPr txBox="1"/>
          <p:nvPr/>
        </p:nvSpPr>
        <p:spPr>
          <a:xfrm>
            <a:off x="5976259" y="4413771"/>
            <a:ext cx="118173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Utils.Types.java</a:t>
            </a:r>
            <a:endParaRPr lang="en-US" sz="110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AI Agent API</a:t>
            </a:r>
            <a:endParaRPr/>
          </a:p>
        </p:txBody>
      </p:sp>
      <p:sp>
        <p:nvSpPr>
          <p:cNvPr id="203" name="Google Shape;203;p30"/>
          <p:cNvSpPr txBox="1">
            <a:spLocks noGrp="1"/>
          </p:cNvSpPr>
          <p:nvPr>
            <p:ph type="body" idx="1"/>
          </p:nvPr>
        </p:nvSpPr>
        <p:spPr>
          <a:xfrm>
            <a:off x="313200" y="1152475"/>
            <a:ext cx="2195400" cy="3416400"/>
          </a:xfrm>
          <a:prstGeom prst="rect">
            <a:avLst/>
          </a:prstGeom>
        </p:spPr>
        <p:txBody>
          <a:bodyPr spcFirstLastPara="1" wrap="square" lIns="5400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Must extend abstract class </a:t>
            </a:r>
            <a:r>
              <a:rPr lang="es" b="1"/>
              <a:t>Player</a:t>
            </a:r>
            <a:endParaRPr b="1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s"/>
              <a:t>Action space:</a:t>
            </a:r>
            <a:endParaRPr/>
          </a:p>
          <a:p>
            <a:pPr marL="280799" lvl="0" indent="-175299" algn="l" rtl="0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s" sz="1400"/>
              <a:t>STOP</a:t>
            </a:r>
            <a:endParaRPr sz="1400"/>
          </a:p>
          <a:p>
            <a:pPr marL="280799" lvl="0" indent="-175299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 sz="1400"/>
              <a:t>UP</a:t>
            </a:r>
            <a:endParaRPr sz="1400"/>
          </a:p>
          <a:p>
            <a:pPr marL="280799" lvl="0" indent="-175299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 sz="1400"/>
              <a:t>DOWN</a:t>
            </a:r>
            <a:endParaRPr sz="1400"/>
          </a:p>
          <a:p>
            <a:pPr marL="280799" lvl="0" indent="-175299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 sz="1400"/>
              <a:t>LEFT</a:t>
            </a:r>
            <a:endParaRPr sz="1400"/>
          </a:p>
          <a:p>
            <a:pPr marL="280799" lvl="0" indent="-175299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 sz="1400"/>
              <a:t>RIGHT</a:t>
            </a:r>
            <a:endParaRPr sz="1400"/>
          </a:p>
          <a:p>
            <a:pPr marL="280799" lvl="0" indent="-175299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 sz="1400"/>
              <a:t>PLACE BOMB</a:t>
            </a:r>
            <a:endParaRPr sz="14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b="1"/>
          </a:p>
        </p:txBody>
      </p:sp>
      <p:pic>
        <p:nvPicPr>
          <p:cNvPr id="204" name="Google Shape;20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5500" y="1219150"/>
            <a:ext cx="6539301" cy="3416400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30"/>
          <p:cNvSpPr/>
          <p:nvPr/>
        </p:nvSpPr>
        <p:spPr>
          <a:xfrm>
            <a:off x="1846225" y="3598175"/>
            <a:ext cx="297000" cy="2970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30"/>
          <p:cNvSpPr/>
          <p:nvPr/>
        </p:nvSpPr>
        <p:spPr>
          <a:xfrm>
            <a:off x="1846225" y="3081700"/>
            <a:ext cx="297000" cy="2970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30"/>
          <p:cNvSpPr/>
          <p:nvPr/>
        </p:nvSpPr>
        <p:spPr>
          <a:xfrm>
            <a:off x="1846225" y="3852875"/>
            <a:ext cx="297000" cy="2970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30"/>
          <p:cNvSpPr/>
          <p:nvPr/>
        </p:nvSpPr>
        <p:spPr>
          <a:xfrm>
            <a:off x="1846225" y="3348788"/>
            <a:ext cx="297000" cy="2970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30"/>
          <p:cNvSpPr/>
          <p:nvPr/>
        </p:nvSpPr>
        <p:spPr>
          <a:xfrm>
            <a:off x="1846225" y="2841150"/>
            <a:ext cx="297000" cy="2970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30"/>
          <p:cNvSpPr/>
          <p:nvPr/>
        </p:nvSpPr>
        <p:spPr>
          <a:xfrm>
            <a:off x="1846225" y="4107575"/>
            <a:ext cx="297000" cy="2970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30"/>
          <p:cNvSpPr/>
          <p:nvPr/>
        </p:nvSpPr>
        <p:spPr>
          <a:xfrm>
            <a:off x="1894675" y="3927125"/>
            <a:ext cx="200100" cy="1485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30"/>
          <p:cNvSpPr/>
          <p:nvPr/>
        </p:nvSpPr>
        <p:spPr>
          <a:xfrm>
            <a:off x="1894675" y="3672425"/>
            <a:ext cx="200100" cy="1485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30"/>
          <p:cNvSpPr/>
          <p:nvPr/>
        </p:nvSpPr>
        <p:spPr>
          <a:xfrm>
            <a:off x="1920475" y="3138250"/>
            <a:ext cx="148500" cy="183900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30"/>
          <p:cNvSpPr/>
          <p:nvPr/>
        </p:nvSpPr>
        <p:spPr>
          <a:xfrm>
            <a:off x="1920475" y="3405338"/>
            <a:ext cx="148500" cy="1839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30"/>
          <p:cNvSpPr/>
          <p:nvPr/>
        </p:nvSpPr>
        <p:spPr>
          <a:xfrm>
            <a:off x="1894675" y="4164102"/>
            <a:ext cx="200124" cy="183924"/>
          </a:xfrm>
          <a:prstGeom prst="irregularSeal2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24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Partial Observability</a:t>
            </a:r>
            <a:endParaRPr/>
          </a:p>
        </p:txBody>
      </p:sp>
      <p:sp>
        <p:nvSpPr>
          <p:cNvPr id="248" name="Google Shape;248;p3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6983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s" sz="1600" dirty="0"/>
              <a:t>States assigned avatars &amp; state observations </a:t>
            </a:r>
            <a:r>
              <a:rPr lang="es" sz="1600" b="1" dirty="0"/>
              <a:t>reduced </a:t>
            </a:r>
            <a:r>
              <a:rPr lang="es" sz="1600" dirty="0"/>
              <a:t>in ForwardModel.copy() based on the vision range and avatar’s position</a:t>
            </a:r>
            <a:endParaRPr sz="1600"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s" sz="1600" dirty="0"/>
              <a:t>Any objects outside the vision range are replaced with a </a:t>
            </a:r>
            <a:r>
              <a:rPr lang="es" sz="1600" b="1" i="1" dirty="0"/>
              <a:t>Fog</a:t>
            </a:r>
            <a:r>
              <a:rPr lang="es" sz="1600" b="1" dirty="0"/>
              <a:t> </a:t>
            </a:r>
            <a:r>
              <a:rPr lang="es" sz="1600" dirty="0"/>
              <a:t>type and are </a:t>
            </a:r>
            <a:r>
              <a:rPr lang="es" sz="1600" b="1" dirty="0"/>
              <a:t>not </a:t>
            </a:r>
            <a:r>
              <a:rPr lang="es" sz="1600" dirty="0"/>
              <a:t>updated by engine during simulations</a:t>
            </a:r>
            <a:endParaRPr sz="1600"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s" sz="1600" dirty="0"/>
              <a:t>GUI displays true game state + views of all individual agents</a:t>
            </a:r>
            <a:endParaRPr sz="1600"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s" sz="1600" dirty="0"/>
              <a:t>Different </a:t>
            </a:r>
            <a:r>
              <a:rPr lang="es" sz="1600" b="1" dirty="0"/>
              <a:t>measures</a:t>
            </a:r>
            <a:r>
              <a:rPr lang="es" sz="1600" dirty="0"/>
              <a:t> can be used to achieve different observations (square view in original Pommerman)</a:t>
            </a:r>
            <a:endParaRPr sz="1600" dirty="0"/>
          </a:p>
        </p:txBody>
      </p:sp>
      <p:pic>
        <p:nvPicPr>
          <p:cNvPr id="249" name="Google Shape;24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18835" y="1152475"/>
            <a:ext cx="3713465" cy="3416400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25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90486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s" sz="4000" b="1" dirty="0"/>
              <a:t>Agents</a:t>
            </a:r>
            <a:br>
              <a:rPr lang="es" sz="4000" b="1" dirty="0"/>
            </a:br>
            <a:br>
              <a:rPr lang="es" sz="4000" b="1" dirty="0"/>
            </a:br>
            <a:r>
              <a:rPr lang="en-GB" sz="2000" dirty="0">
                <a:hlinkClick r:id="rId3"/>
              </a:rPr>
              <a:t>https://github.com/GAIGResearch/java-pommerman/wiki/AI-Players</a:t>
            </a:r>
            <a:endParaRPr sz="4000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Very simple</a:t>
            </a:r>
            <a:endParaRPr/>
          </a:p>
        </p:txBody>
      </p:sp>
      <p:sp>
        <p:nvSpPr>
          <p:cNvPr id="304" name="Google Shape;304;p3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 b="1" dirty="0"/>
              <a:t>Do Nothing</a:t>
            </a:r>
            <a:r>
              <a:rPr lang="es" dirty="0"/>
              <a:t>: always returns action STOP (does nothing)</a:t>
            </a:r>
          </a:p>
          <a:p>
            <a:pPr lvl="1" indent="-342900">
              <a:spcBef>
                <a:spcPts val="0"/>
              </a:spcBef>
              <a:buSzPts val="1800"/>
              <a:buChar char="●"/>
            </a:pPr>
            <a:r>
              <a:rPr lang="en-GB" dirty="0">
                <a:solidFill>
                  <a:srgbClr val="0070C0"/>
                </a:solidFill>
              </a:rPr>
              <a:t>p</a:t>
            </a:r>
            <a:r>
              <a:rPr lang="es" dirty="0">
                <a:solidFill>
                  <a:srgbClr val="0070C0"/>
                </a:solidFill>
              </a:rPr>
              <a:t>layers.DoNothingPlayer.java</a:t>
            </a:r>
          </a:p>
          <a:p>
            <a:pPr lvl="1" indent="-342900">
              <a:spcBef>
                <a:spcPts val="0"/>
              </a:spcBef>
              <a:buSzPts val="1800"/>
              <a:buChar char="●"/>
            </a:pPr>
            <a:endParaRPr lang="es" dirty="0"/>
          </a:p>
          <a:p>
            <a:pPr marL="571500" lvl="1" indent="0">
              <a:spcBef>
                <a:spcPts val="0"/>
              </a:spcBef>
              <a:buSzPts val="1800"/>
              <a:buNone/>
            </a:pPr>
            <a:r>
              <a:rPr lang="en-GB" sz="1100" b="1" dirty="0">
                <a:solidFill>
                  <a:srgbClr val="000080"/>
                </a:solidFill>
              </a:rPr>
              <a:t>public class </a:t>
            </a:r>
            <a:r>
              <a:rPr lang="en-GB" sz="1100" dirty="0" err="1"/>
              <a:t>DoNothingPlayer</a:t>
            </a:r>
            <a:r>
              <a:rPr lang="en-GB" sz="1100" dirty="0"/>
              <a:t> </a:t>
            </a:r>
            <a:r>
              <a:rPr lang="en-GB" sz="1100" b="1" dirty="0">
                <a:solidFill>
                  <a:srgbClr val="000080"/>
                </a:solidFill>
              </a:rPr>
              <a:t>extends </a:t>
            </a:r>
            <a:r>
              <a:rPr lang="en-GB" sz="1100" dirty="0"/>
              <a:t>Player {</a:t>
            </a:r>
            <a:br>
              <a:rPr lang="en-GB" sz="1100" dirty="0"/>
            </a:br>
            <a:endParaRPr lang="en-GB" sz="1100" dirty="0"/>
          </a:p>
          <a:p>
            <a:pPr marL="571500" lvl="1" indent="0">
              <a:spcBef>
                <a:spcPts val="0"/>
              </a:spcBef>
              <a:buSzPts val="1800"/>
              <a:buNone/>
            </a:pPr>
            <a:r>
              <a:rPr lang="en-GB" sz="1100" dirty="0"/>
              <a:t>    </a:t>
            </a:r>
            <a:r>
              <a:rPr lang="en-GB" sz="1100" b="1" dirty="0">
                <a:solidFill>
                  <a:srgbClr val="000080"/>
                </a:solidFill>
              </a:rPr>
              <a:t>public </a:t>
            </a:r>
            <a:r>
              <a:rPr lang="en-GB" sz="1100" dirty="0" err="1"/>
              <a:t>DoNothingPlayer</a:t>
            </a:r>
            <a:r>
              <a:rPr lang="en-GB" sz="1100" dirty="0"/>
              <a:t>(</a:t>
            </a:r>
            <a:r>
              <a:rPr lang="en-GB" sz="1100" b="1" dirty="0">
                <a:solidFill>
                  <a:srgbClr val="000080"/>
                </a:solidFill>
              </a:rPr>
              <a:t>int </a:t>
            </a:r>
            <a:r>
              <a:rPr lang="en-GB" sz="1100" dirty="0" err="1"/>
              <a:t>pId</a:t>
            </a:r>
            <a:r>
              <a:rPr lang="en-GB" sz="1100" dirty="0"/>
              <a:t>) {</a:t>
            </a:r>
            <a:br>
              <a:rPr lang="en-GB" sz="1100" dirty="0"/>
            </a:br>
            <a:r>
              <a:rPr lang="en-GB" sz="1100" dirty="0"/>
              <a:t>        </a:t>
            </a:r>
            <a:r>
              <a:rPr lang="en-GB" sz="1100" b="1" dirty="0">
                <a:solidFill>
                  <a:srgbClr val="000080"/>
                </a:solidFill>
              </a:rPr>
              <a:t>super</a:t>
            </a:r>
            <a:r>
              <a:rPr lang="en-GB" sz="1100" dirty="0"/>
              <a:t>(</a:t>
            </a:r>
            <a:r>
              <a:rPr lang="en-GB" sz="1100" dirty="0">
                <a:solidFill>
                  <a:srgbClr val="0000FF"/>
                </a:solidFill>
              </a:rPr>
              <a:t>0</a:t>
            </a:r>
            <a:r>
              <a:rPr lang="en-GB" sz="1100" dirty="0"/>
              <a:t>, </a:t>
            </a:r>
            <a:r>
              <a:rPr lang="en-GB" sz="1100" dirty="0" err="1"/>
              <a:t>pId</a:t>
            </a:r>
            <a:r>
              <a:rPr lang="en-GB" sz="1100" dirty="0"/>
              <a:t>);</a:t>
            </a:r>
            <a:br>
              <a:rPr lang="en-GB" sz="1100" dirty="0"/>
            </a:br>
            <a:r>
              <a:rPr lang="en-GB" sz="1100" dirty="0"/>
              <a:t>    }</a:t>
            </a:r>
          </a:p>
          <a:p>
            <a:pPr marL="571500" lvl="1" indent="0">
              <a:spcBef>
                <a:spcPts val="0"/>
              </a:spcBef>
              <a:buSzPts val="1800"/>
              <a:buNone/>
            </a:pPr>
            <a:br>
              <a:rPr lang="en-GB" sz="1100" dirty="0">
                <a:solidFill>
                  <a:srgbClr val="808000"/>
                </a:solidFill>
              </a:rPr>
            </a:br>
            <a:r>
              <a:rPr lang="en-GB" sz="1100" dirty="0">
                <a:solidFill>
                  <a:srgbClr val="808000"/>
                </a:solidFill>
              </a:rPr>
              <a:t>    </a:t>
            </a:r>
            <a:r>
              <a:rPr lang="en-GB" sz="1100" b="1" dirty="0">
                <a:solidFill>
                  <a:srgbClr val="000080"/>
                </a:solidFill>
              </a:rPr>
              <a:t>public </a:t>
            </a:r>
            <a:r>
              <a:rPr lang="en-GB" sz="1100" dirty="0" err="1"/>
              <a:t>Types.ACTIONS</a:t>
            </a:r>
            <a:r>
              <a:rPr lang="en-GB" sz="1100" dirty="0"/>
              <a:t> act(</a:t>
            </a:r>
            <a:r>
              <a:rPr lang="en-GB" sz="1100" dirty="0" err="1"/>
              <a:t>GameState</a:t>
            </a:r>
            <a:r>
              <a:rPr lang="en-GB" sz="1100" dirty="0"/>
              <a:t> </a:t>
            </a:r>
            <a:r>
              <a:rPr lang="en-GB" sz="1100" dirty="0" err="1"/>
              <a:t>gs</a:t>
            </a:r>
            <a:r>
              <a:rPr lang="en-GB" sz="1100" dirty="0"/>
              <a:t>) { </a:t>
            </a:r>
            <a:r>
              <a:rPr lang="en-GB" sz="1100" b="1" dirty="0">
                <a:solidFill>
                  <a:srgbClr val="000080"/>
                </a:solidFill>
              </a:rPr>
              <a:t>return </a:t>
            </a:r>
            <a:r>
              <a:rPr lang="en-GB" sz="1100" dirty="0" err="1"/>
              <a:t>Types.ACTIONS.</a:t>
            </a:r>
            <a:r>
              <a:rPr lang="en-GB" sz="1100" b="1" dirty="0" err="1">
                <a:solidFill>
                  <a:srgbClr val="660E7A"/>
                </a:solidFill>
              </a:rPr>
              <a:t>ACTION_STOP</a:t>
            </a:r>
            <a:r>
              <a:rPr lang="en-GB" sz="1100" dirty="0"/>
              <a:t>; }</a:t>
            </a:r>
            <a:br>
              <a:rPr lang="en-GB" sz="1100" dirty="0">
                <a:solidFill>
                  <a:srgbClr val="808000"/>
                </a:solidFill>
              </a:rPr>
            </a:br>
            <a:endParaRPr lang="en-GB" sz="1100" dirty="0">
              <a:solidFill>
                <a:srgbClr val="808000"/>
              </a:solidFill>
            </a:endParaRPr>
          </a:p>
          <a:p>
            <a:pPr marL="571500" lvl="1" indent="0">
              <a:spcBef>
                <a:spcPts val="0"/>
              </a:spcBef>
              <a:buSzPts val="1800"/>
              <a:buNone/>
            </a:pPr>
            <a:r>
              <a:rPr lang="en-GB" sz="1100" dirty="0">
                <a:solidFill>
                  <a:srgbClr val="808000"/>
                </a:solidFill>
              </a:rPr>
              <a:t>    </a:t>
            </a:r>
            <a:r>
              <a:rPr lang="en-GB" sz="1100" b="1" dirty="0">
                <a:solidFill>
                  <a:srgbClr val="000080"/>
                </a:solidFill>
              </a:rPr>
              <a:t>public </a:t>
            </a:r>
            <a:r>
              <a:rPr lang="en-GB" sz="1100" dirty="0"/>
              <a:t>Player copy() {     </a:t>
            </a:r>
            <a:r>
              <a:rPr lang="en-GB" sz="1100" b="1" dirty="0">
                <a:solidFill>
                  <a:srgbClr val="000080"/>
                </a:solidFill>
              </a:rPr>
              <a:t>return new </a:t>
            </a:r>
            <a:r>
              <a:rPr lang="en-GB" sz="1100" dirty="0" err="1"/>
              <a:t>DoNothingPlayer</a:t>
            </a:r>
            <a:r>
              <a:rPr lang="en-GB" sz="1100" dirty="0"/>
              <a:t>(</a:t>
            </a:r>
            <a:r>
              <a:rPr lang="en-GB" sz="1100" b="1" dirty="0" err="1">
                <a:solidFill>
                  <a:srgbClr val="660E7A"/>
                </a:solidFill>
              </a:rPr>
              <a:t>playerID</a:t>
            </a:r>
            <a:r>
              <a:rPr lang="en-GB" sz="1100" dirty="0"/>
              <a:t>);  }</a:t>
            </a:r>
          </a:p>
          <a:p>
            <a:pPr marL="571500" lvl="1" indent="0">
              <a:spcBef>
                <a:spcPts val="0"/>
              </a:spcBef>
              <a:buSzPts val="1800"/>
              <a:buNone/>
            </a:pPr>
            <a:r>
              <a:rPr lang="en-GB" sz="1100" dirty="0"/>
              <a:t>}</a:t>
            </a:r>
            <a:endParaRPr lang="es" sz="1100" dirty="0"/>
          </a:p>
          <a:p>
            <a:pPr lvl="1" indent="-342900">
              <a:spcBef>
                <a:spcPts val="0"/>
              </a:spcBef>
              <a:buSzPts val="1800"/>
              <a:buChar char="●"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36" name="Google Shape;336;p3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27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Very simple</a:t>
            </a:r>
            <a:endParaRPr/>
          </a:p>
        </p:txBody>
      </p:sp>
      <p:sp>
        <p:nvSpPr>
          <p:cNvPr id="304" name="Google Shape;304;p3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b="1" dirty="0"/>
              <a:t>Random</a:t>
            </a:r>
            <a:r>
              <a:rPr lang="en-GB" dirty="0"/>
              <a:t>: returns a random action out of those available</a:t>
            </a:r>
          </a:p>
          <a:p>
            <a:pPr lvl="1">
              <a:spcBef>
                <a:spcPts val="0"/>
              </a:spcBef>
            </a:pPr>
            <a:r>
              <a:rPr lang="en-GB" dirty="0">
                <a:solidFill>
                  <a:srgbClr val="0070C0"/>
                </a:solidFill>
              </a:rPr>
              <a:t>p</a:t>
            </a:r>
            <a:r>
              <a:rPr lang="es" dirty="0">
                <a:solidFill>
                  <a:srgbClr val="0070C0"/>
                </a:solidFill>
              </a:rPr>
              <a:t>layers.RandomPlayer.java</a:t>
            </a:r>
            <a:endParaRPr dirty="0">
              <a:solidFill>
                <a:srgbClr val="0070C0"/>
              </a:solidFill>
            </a:endParaRPr>
          </a:p>
          <a:p>
            <a:pPr marL="0" indent="0">
              <a:spcBef>
                <a:spcPts val="1600"/>
              </a:spcBef>
              <a:buNone/>
            </a:pPr>
            <a:r>
              <a:rPr lang="en-GB" sz="1200" b="1" dirty="0">
                <a:solidFill>
                  <a:srgbClr val="000080"/>
                </a:solidFill>
              </a:rPr>
              <a:t>	public class </a:t>
            </a:r>
            <a:r>
              <a:rPr lang="en-GB" sz="1200" dirty="0" err="1"/>
              <a:t>RandomPlayer</a:t>
            </a:r>
            <a:r>
              <a:rPr lang="en-GB" sz="1200" dirty="0"/>
              <a:t> </a:t>
            </a:r>
            <a:r>
              <a:rPr lang="en-GB" sz="1200" b="1" dirty="0">
                <a:solidFill>
                  <a:srgbClr val="000080"/>
                </a:solidFill>
              </a:rPr>
              <a:t>extends </a:t>
            </a:r>
            <a:r>
              <a:rPr lang="en-GB" sz="1200" dirty="0"/>
              <a:t>Player {</a:t>
            </a:r>
            <a:br>
              <a:rPr lang="en-GB" sz="1200" dirty="0"/>
            </a:br>
            <a:r>
              <a:rPr lang="en-GB" sz="1200" dirty="0"/>
              <a:t>	    </a:t>
            </a:r>
            <a:r>
              <a:rPr lang="en-GB" sz="1200" b="1" dirty="0">
                <a:solidFill>
                  <a:srgbClr val="000080"/>
                </a:solidFill>
              </a:rPr>
              <a:t>private </a:t>
            </a:r>
            <a:r>
              <a:rPr lang="en-GB" sz="1200" dirty="0"/>
              <a:t>Random </a:t>
            </a:r>
            <a:r>
              <a:rPr lang="en-GB" sz="1200" b="1" dirty="0">
                <a:solidFill>
                  <a:srgbClr val="660E7A"/>
                </a:solidFill>
              </a:rPr>
              <a:t>random</a:t>
            </a:r>
            <a:r>
              <a:rPr lang="en-GB" sz="1200" dirty="0"/>
              <a:t>;</a:t>
            </a:r>
            <a:br>
              <a:rPr lang="en-GB" sz="1200" dirty="0"/>
            </a:br>
            <a:br>
              <a:rPr lang="en-GB" sz="1200" dirty="0"/>
            </a:br>
            <a:r>
              <a:rPr lang="en-GB" sz="1200" dirty="0"/>
              <a:t>	    </a:t>
            </a:r>
            <a:r>
              <a:rPr lang="en-GB" sz="1200" b="1" dirty="0">
                <a:solidFill>
                  <a:srgbClr val="000080"/>
                </a:solidFill>
              </a:rPr>
              <a:t>public </a:t>
            </a:r>
            <a:r>
              <a:rPr lang="en-GB" sz="1200" dirty="0" err="1"/>
              <a:t>RandomPlayer</a:t>
            </a:r>
            <a:r>
              <a:rPr lang="en-GB" sz="1200" dirty="0"/>
              <a:t>(</a:t>
            </a:r>
            <a:r>
              <a:rPr lang="en-GB" sz="1200" b="1" dirty="0">
                <a:solidFill>
                  <a:srgbClr val="000080"/>
                </a:solidFill>
              </a:rPr>
              <a:t>long </a:t>
            </a:r>
            <a:r>
              <a:rPr lang="en-GB" sz="1200" dirty="0"/>
              <a:t>seed, </a:t>
            </a:r>
            <a:r>
              <a:rPr lang="en-GB" sz="1200" b="1" dirty="0">
                <a:solidFill>
                  <a:srgbClr val="000080"/>
                </a:solidFill>
              </a:rPr>
              <a:t>int </a:t>
            </a:r>
            <a:r>
              <a:rPr lang="en-GB" sz="1200" dirty="0"/>
              <a:t>id) {</a:t>
            </a:r>
            <a:br>
              <a:rPr lang="en-GB" sz="1200" dirty="0"/>
            </a:br>
            <a:r>
              <a:rPr lang="en-GB" sz="1200" dirty="0"/>
              <a:t>	        </a:t>
            </a:r>
            <a:r>
              <a:rPr lang="en-GB" sz="1200" b="1" dirty="0">
                <a:solidFill>
                  <a:srgbClr val="000080"/>
                </a:solidFill>
              </a:rPr>
              <a:t>super</a:t>
            </a:r>
            <a:r>
              <a:rPr lang="en-GB" sz="1200" dirty="0"/>
              <a:t>(seed, id);</a:t>
            </a:r>
            <a:br>
              <a:rPr lang="en-GB" sz="1200" dirty="0"/>
            </a:br>
            <a:r>
              <a:rPr lang="en-GB" sz="1200" dirty="0"/>
              <a:t>	        </a:t>
            </a:r>
            <a:r>
              <a:rPr lang="en-GB" sz="1200" b="1" dirty="0">
                <a:solidFill>
                  <a:srgbClr val="660E7A"/>
                </a:solidFill>
              </a:rPr>
              <a:t>random </a:t>
            </a:r>
            <a:r>
              <a:rPr lang="en-GB" sz="1200" dirty="0"/>
              <a:t>= </a:t>
            </a:r>
            <a:r>
              <a:rPr lang="en-GB" sz="1200" b="1" dirty="0">
                <a:solidFill>
                  <a:srgbClr val="000080"/>
                </a:solidFill>
              </a:rPr>
              <a:t>new </a:t>
            </a:r>
            <a:r>
              <a:rPr lang="en-GB" sz="1200" dirty="0"/>
              <a:t>Random(seed);</a:t>
            </a:r>
            <a:br>
              <a:rPr lang="en-GB" sz="1200" dirty="0"/>
            </a:br>
            <a:r>
              <a:rPr lang="en-GB" sz="1200" dirty="0"/>
              <a:t>	    }</a:t>
            </a:r>
            <a:br>
              <a:rPr lang="en-GB" sz="1200" dirty="0"/>
            </a:br>
            <a:r>
              <a:rPr lang="en-GB" sz="1200" dirty="0"/>
              <a:t>	    </a:t>
            </a:r>
            <a:r>
              <a:rPr lang="en-GB" sz="1200" b="1" dirty="0">
                <a:solidFill>
                  <a:srgbClr val="000080"/>
                </a:solidFill>
              </a:rPr>
              <a:t>public </a:t>
            </a:r>
            <a:r>
              <a:rPr lang="en-GB" sz="1200" dirty="0" err="1"/>
              <a:t>Types.ACTIONS</a:t>
            </a:r>
            <a:r>
              <a:rPr lang="en-GB" sz="1200" dirty="0"/>
              <a:t> act(</a:t>
            </a:r>
            <a:r>
              <a:rPr lang="en-GB" sz="1200" dirty="0" err="1"/>
              <a:t>GameState</a:t>
            </a:r>
            <a:r>
              <a:rPr lang="en-GB" sz="1200" dirty="0"/>
              <a:t> </a:t>
            </a:r>
            <a:r>
              <a:rPr lang="en-GB" sz="1200" dirty="0" err="1"/>
              <a:t>gs</a:t>
            </a:r>
            <a:r>
              <a:rPr lang="en-GB" sz="1200" dirty="0"/>
              <a:t>) {</a:t>
            </a:r>
            <a:br>
              <a:rPr lang="en-GB" sz="1200" dirty="0"/>
            </a:br>
            <a:r>
              <a:rPr lang="en-GB" sz="1200" dirty="0"/>
              <a:t>	        </a:t>
            </a:r>
            <a:r>
              <a:rPr lang="en-GB" sz="1200" b="1" dirty="0">
                <a:solidFill>
                  <a:srgbClr val="000080"/>
                </a:solidFill>
              </a:rPr>
              <a:t>int </a:t>
            </a:r>
            <a:r>
              <a:rPr lang="en-GB" sz="1200" dirty="0" err="1"/>
              <a:t>actionIdx</a:t>
            </a:r>
            <a:r>
              <a:rPr lang="en-GB" sz="1200" dirty="0"/>
              <a:t> = </a:t>
            </a:r>
            <a:r>
              <a:rPr lang="en-GB" sz="1200" b="1" dirty="0" err="1">
                <a:solidFill>
                  <a:srgbClr val="660E7A"/>
                </a:solidFill>
              </a:rPr>
              <a:t>random</a:t>
            </a:r>
            <a:r>
              <a:rPr lang="en-GB" sz="1200" dirty="0" err="1"/>
              <a:t>.nextInt</a:t>
            </a:r>
            <a:r>
              <a:rPr lang="en-GB" sz="1200" dirty="0"/>
              <a:t>(</a:t>
            </a:r>
            <a:r>
              <a:rPr lang="en-GB" sz="1200" dirty="0" err="1"/>
              <a:t>gs.nActions</a:t>
            </a:r>
            <a:r>
              <a:rPr lang="en-GB" sz="1200" dirty="0"/>
              <a:t>());</a:t>
            </a:r>
            <a:br>
              <a:rPr lang="en-GB" sz="1200" dirty="0"/>
            </a:br>
            <a:r>
              <a:rPr lang="en-GB" sz="1200" dirty="0"/>
              <a:t>	        </a:t>
            </a:r>
            <a:r>
              <a:rPr lang="en-GB" sz="1200" b="1" dirty="0">
                <a:solidFill>
                  <a:srgbClr val="000080"/>
                </a:solidFill>
              </a:rPr>
              <a:t>return </a:t>
            </a:r>
            <a:r>
              <a:rPr lang="en-GB" sz="1200" dirty="0" err="1"/>
              <a:t>Types.ACTIONS.</a:t>
            </a:r>
            <a:r>
              <a:rPr lang="en-GB" sz="1200" i="1" dirty="0" err="1"/>
              <a:t>all</a:t>
            </a:r>
            <a:r>
              <a:rPr lang="en-GB" sz="1200" dirty="0"/>
              <a:t>().get(</a:t>
            </a:r>
            <a:r>
              <a:rPr lang="en-GB" sz="1200" dirty="0" err="1"/>
              <a:t>actionIdx</a:t>
            </a:r>
            <a:r>
              <a:rPr lang="en-GB" sz="1200" dirty="0"/>
              <a:t>);</a:t>
            </a:r>
            <a:br>
              <a:rPr lang="en-GB" sz="1200" dirty="0"/>
            </a:br>
            <a:r>
              <a:rPr lang="en-GB" sz="1200" dirty="0"/>
              <a:t>	    }</a:t>
            </a:r>
            <a:br>
              <a:rPr lang="en-GB" sz="1200" dirty="0">
                <a:solidFill>
                  <a:srgbClr val="808000"/>
                </a:solidFill>
              </a:rPr>
            </a:br>
            <a:r>
              <a:rPr lang="en-GB" sz="1200" dirty="0">
                <a:solidFill>
                  <a:srgbClr val="808000"/>
                </a:solidFill>
              </a:rPr>
              <a:t>	    </a:t>
            </a:r>
            <a:r>
              <a:rPr lang="en-GB" sz="1200" b="1" dirty="0">
                <a:solidFill>
                  <a:srgbClr val="000080"/>
                </a:solidFill>
              </a:rPr>
              <a:t>public </a:t>
            </a:r>
            <a:r>
              <a:rPr lang="en-GB" sz="1200" dirty="0"/>
              <a:t>Player copy() { </a:t>
            </a:r>
            <a:r>
              <a:rPr lang="en-GB" sz="1200" b="1" dirty="0">
                <a:solidFill>
                  <a:srgbClr val="000080"/>
                </a:solidFill>
              </a:rPr>
              <a:t>return new </a:t>
            </a:r>
            <a:r>
              <a:rPr lang="en-GB" sz="1200" dirty="0" err="1"/>
              <a:t>RandomPlayer</a:t>
            </a:r>
            <a:r>
              <a:rPr lang="en-GB" sz="1200" dirty="0"/>
              <a:t>(</a:t>
            </a:r>
            <a:r>
              <a:rPr lang="en-GB" sz="1200" b="1" dirty="0">
                <a:solidFill>
                  <a:srgbClr val="660E7A"/>
                </a:solidFill>
              </a:rPr>
              <a:t>seed</a:t>
            </a:r>
            <a:r>
              <a:rPr lang="en-GB" sz="1200" dirty="0"/>
              <a:t>, </a:t>
            </a:r>
            <a:r>
              <a:rPr lang="en-GB" sz="1200" b="1" dirty="0" err="1">
                <a:solidFill>
                  <a:srgbClr val="660E7A"/>
                </a:solidFill>
              </a:rPr>
              <a:t>playerID</a:t>
            </a:r>
            <a:r>
              <a:rPr lang="en-GB" sz="1200" dirty="0"/>
              <a:t>); }</a:t>
            </a:r>
            <a:br>
              <a:rPr lang="en-GB" sz="1200" dirty="0"/>
            </a:br>
            <a:r>
              <a:rPr lang="en-GB" sz="1200" dirty="0"/>
              <a:t>	}</a:t>
            </a:r>
            <a:endParaRPr sz="1200" dirty="0"/>
          </a:p>
        </p:txBody>
      </p:sp>
      <p:sp>
        <p:nvSpPr>
          <p:cNvPr id="336" name="Google Shape;336;p3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28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136649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Very simple</a:t>
            </a:r>
            <a:endParaRPr dirty="0"/>
          </a:p>
        </p:txBody>
      </p:sp>
      <p:sp>
        <p:nvSpPr>
          <p:cNvPr id="304" name="Google Shape;304;p3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1600"/>
              </a:spcBef>
            </a:pPr>
            <a:r>
              <a:rPr lang="es" b="1" dirty="0"/>
              <a:t>One Step Look Ahead</a:t>
            </a:r>
            <a:r>
              <a:rPr lang="es" dirty="0"/>
              <a:t>: 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" dirty="0"/>
              <a:t>checks the result of all available actions 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" dirty="0"/>
              <a:t>advances game state once with each action using the </a:t>
            </a:r>
            <a:r>
              <a:rPr lang="es" b="1" dirty="0"/>
              <a:t>Forward Model</a:t>
            </a:r>
            <a:endParaRPr b="1"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" dirty="0"/>
              <a:t>uses a </a:t>
            </a:r>
            <a:r>
              <a:rPr lang="es" b="1" dirty="0"/>
              <a:t>DoNothing opponent model </a:t>
            </a:r>
            <a:r>
              <a:rPr lang="es" dirty="0"/>
              <a:t>(considers opponents do nothing in its simulations)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" dirty="0"/>
              <a:t>evaluates states using a </a:t>
            </a:r>
            <a:r>
              <a:rPr lang="es" b="1" dirty="0"/>
              <a:t>heuristic </a:t>
            </a:r>
            <a:r>
              <a:rPr lang="es" dirty="0"/>
              <a:t>(minimizes the number of opponents in the game)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" dirty="0"/>
              <a:t>chooses action with best immediate outcome (short-sighted)</a:t>
            </a: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" dirty="0">
                <a:solidFill>
                  <a:srgbClr val="0070C0"/>
                </a:solidFill>
              </a:rPr>
              <a:t>players.OSLAPlayer.java</a:t>
            </a:r>
            <a:endParaRPr dirty="0">
              <a:solidFill>
                <a:srgbClr val="0070C0"/>
              </a:solidFill>
            </a:endParaRPr>
          </a:p>
        </p:txBody>
      </p:sp>
      <p:sp>
        <p:nvSpPr>
          <p:cNvPr id="305" name="Google Shape;305;p39"/>
          <p:cNvSpPr/>
          <p:nvPr/>
        </p:nvSpPr>
        <p:spPr>
          <a:xfrm>
            <a:off x="5882625" y="542618"/>
            <a:ext cx="1020300" cy="267000"/>
          </a:xfrm>
          <a:prstGeom prst="roundRect">
            <a:avLst>
              <a:gd name="adj" fmla="val 16667"/>
            </a:avLst>
          </a:prstGeom>
          <a:solidFill>
            <a:srgbClr val="A2C4C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/>
              <a:t>Game state</a:t>
            </a:r>
            <a:endParaRPr sz="1000"/>
          </a:p>
        </p:txBody>
      </p:sp>
      <p:sp>
        <p:nvSpPr>
          <p:cNvPr id="306" name="Google Shape;306;p39"/>
          <p:cNvSpPr/>
          <p:nvPr/>
        </p:nvSpPr>
        <p:spPr>
          <a:xfrm>
            <a:off x="6044286" y="1087110"/>
            <a:ext cx="267000" cy="2670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39"/>
          <p:cNvSpPr/>
          <p:nvPr/>
        </p:nvSpPr>
        <p:spPr>
          <a:xfrm>
            <a:off x="6473666" y="1087110"/>
            <a:ext cx="267000" cy="2670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p39"/>
          <p:cNvSpPr/>
          <p:nvPr/>
        </p:nvSpPr>
        <p:spPr>
          <a:xfrm>
            <a:off x="5614905" y="1087110"/>
            <a:ext cx="267000" cy="2670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p39"/>
          <p:cNvSpPr/>
          <p:nvPr/>
        </p:nvSpPr>
        <p:spPr>
          <a:xfrm>
            <a:off x="6903047" y="1087110"/>
            <a:ext cx="267000" cy="2670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p39"/>
          <p:cNvSpPr/>
          <p:nvPr/>
        </p:nvSpPr>
        <p:spPr>
          <a:xfrm>
            <a:off x="5185525" y="1087110"/>
            <a:ext cx="267000" cy="2670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p39"/>
          <p:cNvSpPr/>
          <p:nvPr/>
        </p:nvSpPr>
        <p:spPr>
          <a:xfrm>
            <a:off x="7332427" y="1087110"/>
            <a:ext cx="267000" cy="2670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12" name="Google Shape;312;p39"/>
          <p:cNvCxnSpPr>
            <a:stCxn id="305" idx="2"/>
            <a:endCxn id="310" idx="0"/>
          </p:cNvCxnSpPr>
          <p:nvPr/>
        </p:nvCxnSpPr>
        <p:spPr>
          <a:xfrm flipH="1">
            <a:off x="5319075" y="809618"/>
            <a:ext cx="1073700" cy="277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3" name="Google Shape;313;p39"/>
          <p:cNvCxnSpPr>
            <a:stCxn id="305" idx="2"/>
            <a:endCxn id="308" idx="0"/>
          </p:cNvCxnSpPr>
          <p:nvPr/>
        </p:nvCxnSpPr>
        <p:spPr>
          <a:xfrm flipH="1">
            <a:off x="5748375" y="809618"/>
            <a:ext cx="644400" cy="277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4" name="Google Shape;314;p39"/>
          <p:cNvCxnSpPr>
            <a:stCxn id="305" idx="2"/>
            <a:endCxn id="306" idx="0"/>
          </p:cNvCxnSpPr>
          <p:nvPr/>
        </p:nvCxnSpPr>
        <p:spPr>
          <a:xfrm flipH="1">
            <a:off x="6177675" y="809618"/>
            <a:ext cx="215100" cy="277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5" name="Google Shape;315;p39"/>
          <p:cNvCxnSpPr>
            <a:stCxn id="305" idx="2"/>
            <a:endCxn id="307" idx="0"/>
          </p:cNvCxnSpPr>
          <p:nvPr/>
        </p:nvCxnSpPr>
        <p:spPr>
          <a:xfrm>
            <a:off x="6392775" y="809618"/>
            <a:ext cx="214500" cy="277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6" name="Google Shape;316;p39"/>
          <p:cNvCxnSpPr>
            <a:stCxn id="305" idx="2"/>
            <a:endCxn id="309" idx="0"/>
          </p:cNvCxnSpPr>
          <p:nvPr/>
        </p:nvCxnSpPr>
        <p:spPr>
          <a:xfrm>
            <a:off x="6392775" y="809618"/>
            <a:ext cx="643800" cy="277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7" name="Google Shape;317;p39"/>
          <p:cNvCxnSpPr>
            <a:stCxn id="305" idx="2"/>
            <a:endCxn id="311" idx="0"/>
          </p:cNvCxnSpPr>
          <p:nvPr/>
        </p:nvCxnSpPr>
        <p:spPr>
          <a:xfrm>
            <a:off x="6392775" y="809618"/>
            <a:ext cx="1073100" cy="277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18" name="Google Shape;318;p39"/>
          <p:cNvSpPr/>
          <p:nvPr/>
        </p:nvSpPr>
        <p:spPr>
          <a:xfrm>
            <a:off x="5658477" y="1153885"/>
            <a:ext cx="180000" cy="1335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p39"/>
          <p:cNvSpPr/>
          <p:nvPr/>
        </p:nvSpPr>
        <p:spPr>
          <a:xfrm>
            <a:off x="6087858" y="1153885"/>
            <a:ext cx="180000" cy="1335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p39"/>
          <p:cNvSpPr/>
          <p:nvPr/>
        </p:nvSpPr>
        <p:spPr>
          <a:xfrm>
            <a:off x="6540441" y="1137967"/>
            <a:ext cx="133500" cy="165300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p39"/>
          <p:cNvSpPr/>
          <p:nvPr/>
        </p:nvSpPr>
        <p:spPr>
          <a:xfrm>
            <a:off x="6969821" y="1137967"/>
            <a:ext cx="133500" cy="1653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p39"/>
          <p:cNvSpPr/>
          <p:nvPr/>
        </p:nvSpPr>
        <p:spPr>
          <a:xfrm>
            <a:off x="7375999" y="1137946"/>
            <a:ext cx="179982" cy="165402"/>
          </a:xfrm>
          <a:prstGeom prst="irregularSeal2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p39"/>
          <p:cNvSpPr/>
          <p:nvPr/>
        </p:nvSpPr>
        <p:spPr>
          <a:xfrm>
            <a:off x="5222892" y="1462283"/>
            <a:ext cx="192300" cy="165300"/>
          </a:xfrm>
          <a:prstGeom prst="roundRect">
            <a:avLst>
              <a:gd name="adj" fmla="val 16667"/>
            </a:avLst>
          </a:prstGeom>
          <a:solidFill>
            <a:srgbClr val="A2C4C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324" name="Google Shape;324;p39"/>
          <p:cNvSpPr/>
          <p:nvPr/>
        </p:nvSpPr>
        <p:spPr>
          <a:xfrm>
            <a:off x="5652272" y="1462283"/>
            <a:ext cx="192300" cy="165300"/>
          </a:xfrm>
          <a:prstGeom prst="roundRect">
            <a:avLst>
              <a:gd name="adj" fmla="val 16667"/>
            </a:avLst>
          </a:prstGeom>
          <a:solidFill>
            <a:srgbClr val="A2C4C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325" name="Google Shape;325;p39"/>
          <p:cNvSpPr/>
          <p:nvPr/>
        </p:nvSpPr>
        <p:spPr>
          <a:xfrm>
            <a:off x="6081653" y="1462283"/>
            <a:ext cx="192300" cy="165300"/>
          </a:xfrm>
          <a:prstGeom prst="roundRect">
            <a:avLst>
              <a:gd name="adj" fmla="val 16667"/>
            </a:avLst>
          </a:prstGeom>
          <a:solidFill>
            <a:srgbClr val="A2C4C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326" name="Google Shape;326;p39"/>
          <p:cNvSpPr/>
          <p:nvPr/>
        </p:nvSpPr>
        <p:spPr>
          <a:xfrm>
            <a:off x="6511033" y="1462283"/>
            <a:ext cx="192300" cy="165300"/>
          </a:xfrm>
          <a:prstGeom prst="roundRect">
            <a:avLst>
              <a:gd name="adj" fmla="val 16667"/>
            </a:avLst>
          </a:prstGeom>
          <a:solidFill>
            <a:srgbClr val="A2C4C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327" name="Google Shape;327;p39"/>
          <p:cNvSpPr/>
          <p:nvPr/>
        </p:nvSpPr>
        <p:spPr>
          <a:xfrm>
            <a:off x="6940413" y="1462283"/>
            <a:ext cx="192300" cy="165300"/>
          </a:xfrm>
          <a:prstGeom prst="roundRect">
            <a:avLst>
              <a:gd name="adj" fmla="val 16667"/>
            </a:avLst>
          </a:prstGeom>
          <a:solidFill>
            <a:srgbClr val="A2C4C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328" name="Google Shape;328;p39"/>
          <p:cNvSpPr/>
          <p:nvPr/>
        </p:nvSpPr>
        <p:spPr>
          <a:xfrm>
            <a:off x="7369794" y="1462283"/>
            <a:ext cx="192300" cy="165300"/>
          </a:xfrm>
          <a:prstGeom prst="roundRect">
            <a:avLst>
              <a:gd name="adj" fmla="val 16667"/>
            </a:avLst>
          </a:prstGeom>
          <a:solidFill>
            <a:srgbClr val="A2C4C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cxnSp>
        <p:nvCxnSpPr>
          <p:cNvPr id="329" name="Google Shape;329;p39"/>
          <p:cNvCxnSpPr>
            <a:stCxn id="310" idx="4"/>
            <a:endCxn id="323" idx="0"/>
          </p:cNvCxnSpPr>
          <p:nvPr/>
        </p:nvCxnSpPr>
        <p:spPr>
          <a:xfrm>
            <a:off x="5319025" y="1354110"/>
            <a:ext cx="0" cy="108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0" name="Google Shape;330;p39"/>
          <p:cNvCxnSpPr>
            <a:stCxn id="324" idx="0"/>
            <a:endCxn id="324" idx="0"/>
          </p:cNvCxnSpPr>
          <p:nvPr/>
        </p:nvCxnSpPr>
        <p:spPr>
          <a:xfrm>
            <a:off x="5748422" y="1462283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1" name="Google Shape;331;p39"/>
          <p:cNvCxnSpPr>
            <a:stCxn id="324" idx="0"/>
            <a:endCxn id="308" idx="4"/>
          </p:cNvCxnSpPr>
          <p:nvPr/>
        </p:nvCxnSpPr>
        <p:spPr>
          <a:xfrm rot="10800000">
            <a:off x="5748422" y="1353983"/>
            <a:ext cx="0" cy="108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2" name="Google Shape;332;p39"/>
          <p:cNvCxnSpPr>
            <a:stCxn id="325" idx="0"/>
            <a:endCxn id="306" idx="4"/>
          </p:cNvCxnSpPr>
          <p:nvPr/>
        </p:nvCxnSpPr>
        <p:spPr>
          <a:xfrm rot="10800000">
            <a:off x="6177803" y="1353983"/>
            <a:ext cx="0" cy="108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3" name="Google Shape;333;p39"/>
          <p:cNvCxnSpPr>
            <a:stCxn id="326" idx="0"/>
            <a:endCxn id="307" idx="4"/>
          </p:cNvCxnSpPr>
          <p:nvPr/>
        </p:nvCxnSpPr>
        <p:spPr>
          <a:xfrm rot="10800000">
            <a:off x="6607183" y="1353983"/>
            <a:ext cx="0" cy="108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4" name="Google Shape;334;p39"/>
          <p:cNvCxnSpPr>
            <a:stCxn id="327" idx="0"/>
            <a:endCxn id="309" idx="4"/>
          </p:cNvCxnSpPr>
          <p:nvPr/>
        </p:nvCxnSpPr>
        <p:spPr>
          <a:xfrm rot="10800000">
            <a:off x="7036563" y="1353983"/>
            <a:ext cx="0" cy="108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5" name="Google Shape;335;p39"/>
          <p:cNvCxnSpPr>
            <a:endCxn id="311" idx="4"/>
          </p:cNvCxnSpPr>
          <p:nvPr/>
        </p:nvCxnSpPr>
        <p:spPr>
          <a:xfrm rot="10800000">
            <a:off x="7465927" y="1354110"/>
            <a:ext cx="0" cy="108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6" name="Google Shape;336;p3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29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095455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SFP &amp; Pommerman</a:t>
            </a:r>
            <a:endParaRPr dirty="0"/>
          </a:p>
        </p:txBody>
      </p:sp>
      <p:sp>
        <p:nvSpPr>
          <p:cNvPr id="75" name="Google Shape;75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72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 dirty="0"/>
              <a:t>Focus: </a:t>
            </a:r>
            <a:r>
              <a:rPr lang="es" dirty="0"/>
              <a:t>Statistical Forward Planning (SFP: MCTS &amp; RHEA) algorithms on Pommerman: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s" dirty="0"/>
              <a:t>Three game modes:</a:t>
            </a:r>
            <a:endParaRPr dirty="0"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s" b="1" dirty="0"/>
              <a:t>FFA</a:t>
            </a:r>
            <a:r>
              <a:rPr lang="es" dirty="0"/>
              <a:t>: Free For All, 4x1, Full obs (/ PO)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 b="1" dirty="0"/>
              <a:t>Team</a:t>
            </a:r>
            <a:r>
              <a:rPr lang="es" dirty="0"/>
              <a:t> (NIPS’18): 2vs2, PO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 b="1" dirty="0"/>
              <a:t>Team Radio</a:t>
            </a:r>
            <a:r>
              <a:rPr lang="es" dirty="0"/>
              <a:t>: 2vs2, PO, Radio comm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s" dirty="0"/>
              <a:t>All done in our own Java version of the game.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lang="es" dirty="0"/>
          </a:p>
        </p:txBody>
      </p:sp>
      <p:pic>
        <p:nvPicPr>
          <p:cNvPr id="76" name="Google Shape;7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58025" y="1822650"/>
            <a:ext cx="3374276" cy="2819400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3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Simple Agent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4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6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s" dirty="0"/>
              <a:t>Taken from the original framework (simple_agent.py)</a:t>
            </a:r>
            <a:endParaRPr dirty="0"/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s" dirty="0"/>
              <a:t>Follows hand designed set of rules.</a:t>
            </a:r>
            <a:endParaRPr dirty="0"/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 dirty="0"/>
              <a:t>Uses Dijkstra’s pathfinding algorithm.</a:t>
            </a:r>
            <a:endParaRPr dirty="0"/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 dirty="0"/>
              <a:t>Serves as a baseline agent.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 dirty="0"/>
              <a:t>“This agent is prone to killing itself.”</a:t>
            </a:r>
          </a:p>
          <a:p>
            <a:r>
              <a:rPr lang="en-GB" dirty="0" err="1">
                <a:solidFill>
                  <a:srgbClr val="0070C0"/>
                </a:solidFill>
              </a:rPr>
              <a:t>players.SimplePlayer.java</a:t>
            </a:r>
            <a:endParaRPr lang="en-GB" dirty="0">
              <a:solidFill>
                <a:srgbClr val="0070C0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endParaRPr dirty="0"/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343" name="Google Shape;343;p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30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4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Simple Agent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4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689500" cy="36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At each step, the agent receives GameState; then performs Dijkstra’s pathfinding with a limited depth (10). Makes decisions following these rules:</a:t>
            </a:r>
            <a:endParaRPr/>
          </a:p>
          <a:p>
            <a:pPr marL="9144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"/>
              <a:t>If there are any upcoming bomb explosions; escape.</a:t>
            </a:r>
            <a:endParaRPr/>
          </a:p>
          <a:p>
            <a:pPr marL="9144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"/>
              <a:t>If adjacent to an enemy; lay a bomb.</a:t>
            </a:r>
            <a:endParaRPr/>
          </a:p>
          <a:p>
            <a:pPr marL="9144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"/>
              <a:t>If there is an enemy within 3 steps; move towards it.</a:t>
            </a:r>
            <a:endParaRPr/>
          </a:p>
          <a:p>
            <a:pPr marL="9144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"/>
              <a:t>If there is a power-up within 2 steps; move towards it.</a:t>
            </a:r>
            <a:endParaRPr/>
          </a:p>
          <a:p>
            <a:pPr marL="9144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"/>
              <a:t>If adjacent to a WOOD tile; lay a bomb.</a:t>
            </a:r>
            <a:endParaRPr/>
          </a:p>
          <a:p>
            <a:pPr marL="9144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"/>
              <a:t>If there is a WOOD tile within 2 steps and we have ammo; move towards it.</a:t>
            </a:r>
            <a:endParaRPr/>
          </a:p>
          <a:p>
            <a:pPr marL="9144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"/>
              <a:t>Move randomly to a not recently visited position.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350" name="Google Shape;350;p4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31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4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s" dirty="0"/>
              <a:t>MCTS (</a:t>
            </a:r>
            <a:r>
              <a:rPr lang="en-GB" dirty="0" err="1">
                <a:solidFill>
                  <a:srgbClr val="0070C0"/>
                </a:solidFill>
              </a:rPr>
              <a:t>players.mcts.MCTSPlayer.java</a:t>
            </a:r>
            <a:r>
              <a:rPr lang="en-GB" dirty="0"/>
              <a:t>)</a:t>
            </a:r>
            <a:br>
              <a:rPr lang="en-GB" dirty="0">
                <a:solidFill>
                  <a:srgbClr val="0070C0"/>
                </a:solidFill>
              </a:rPr>
            </a:br>
            <a:endParaRPr dirty="0"/>
          </a:p>
        </p:txBody>
      </p:sp>
      <p:pic>
        <p:nvPicPr>
          <p:cNvPr id="356" name="Google Shape;356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875" y="1177825"/>
            <a:ext cx="8096250" cy="3486150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4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32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4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Rolling Horizon Evolution Agents</a:t>
            </a:r>
            <a:endParaRPr dirty="0"/>
          </a:p>
        </p:txBody>
      </p:sp>
      <p:sp>
        <p:nvSpPr>
          <p:cNvPr id="378" name="Google Shape;378;p4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dirty="0" err="1"/>
              <a:t>SimpleEvoAgent</a:t>
            </a:r>
            <a:r>
              <a:rPr lang="en-GB" dirty="0"/>
              <a:t>: </a:t>
            </a:r>
            <a:r>
              <a:rPr lang="en-GB" dirty="0" err="1">
                <a:solidFill>
                  <a:srgbClr val="0070C0"/>
                </a:solidFill>
              </a:rPr>
              <a:t>players.SimpleEvoAgent.java</a:t>
            </a:r>
            <a:endParaRPr lang="en-GB" dirty="0">
              <a:solidFill>
                <a:srgbClr val="0070C0"/>
              </a:solidFill>
            </a:endParaRPr>
          </a:p>
          <a:p>
            <a:r>
              <a:rPr lang="en-GB" dirty="0"/>
              <a:t>RHEA: </a:t>
            </a:r>
            <a:r>
              <a:rPr lang="en-GB" dirty="0" err="1">
                <a:solidFill>
                  <a:srgbClr val="0070C0"/>
                </a:solidFill>
              </a:rPr>
              <a:t>players.rhea.RHEAPlayer.java</a:t>
            </a:r>
            <a:endParaRPr lang="en-GB" dirty="0">
              <a:solidFill>
                <a:srgbClr val="0070C0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endParaRPr dirty="0"/>
          </a:p>
        </p:txBody>
      </p:sp>
      <p:sp>
        <p:nvSpPr>
          <p:cNvPr id="379" name="Google Shape;379;p4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33</a:t>
            </a:fld>
            <a:endParaRPr/>
          </a:p>
        </p:txBody>
      </p:sp>
      <p:pic>
        <p:nvPicPr>
          <p:cNvPr id="5" name="Google Shape;371;p44">
            <a:extLst>
              <a:ext uri="{FF2B5EF4-FFF2-40B4-BE49-F238E27FC236}">
                <a16:creationId xmlns:a16="http://schemas.microsoft.com/office/drawing/2014/main" id="{EFA81868-1E10-9B45-8317-E418BBE3869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2462" y="2055907"/>
            <a:ext cx="7839075" cy="292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4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Heuristics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4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6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s" dirty="0"/>
              <a:t>Used for evaluating non-terminal states.</a:t>
            </a:r>
            <a:endParaRPr dirty="0"/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 dirty="0"/>
              <a:t>Hand-tuned, as weighted linear combinations.</a:t>
            </a:r>
            <a:endParaRPr dirty="0"/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 dirty="0"/>
              <a:t>Two types: </a:t>
            </a:r>
            <a:endParaRPr dirty="0"/>
          </a:p>
          <a:p>
            <a: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" dirty="0"/>
              <a:t>Basic (directly available, no computational overhead)</a:t>
            </a:r>
            <a:endParaRPr dirty="0"/>
          </a:p>
          <a:p>
            <a: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" dirty="0"/>
              <a:t>Advanced (computed, Dijkstra’s pathfinding)</a:t>
            </a:r>
            <a:endParaRPr dirty="0"/>
          </a:p>
          <a:p>
            <a:pPr marL="457200" marR="0" lvl="0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s" b="1" dirty="0"/>
              <a:t>Basic Heuristics:</a:t>
            </a:r>
            <a:endParaRPr b="1" dirty="0"/>
          </a:p>
          <a:p>
            <a: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" dirty="0"/>
              <a:t>Number of alive teammates/enemies.</a:t>
            </a:r>
            <a:endParaRPr dirty="0"/>
          </a:p>
          <a:p>
            <a: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" dirty="0"/>
              <a:t>Number of different tile types such as WOOD.</a:t>
            </a:r>
            <a:endParaRPr dirty="0"/>
          </a:p>
          <a:p>
            <a: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" dirty="0"/>
              <a:t>Avatar’s properties: Kicking, Ammo, Max Ammo, Blast Strength</a:t>
            </a:r>
          </a:p>
          <a:p>
            <a:pPr lvl="1">
              <a:spcBef>
                <a:spcPts val="0"/>
              </a:spcBef>
            </a:pPr>
            <a:r>
              <a:rPr lang="en-GB" dirty="0" err="1">
                <a:solidFill>
                  <a:srgbClr val="0070C0"/>
                </a:solidFill>
              </a:rPr>
              <a:t>players.heuristics.CustomHeuristic.java</a:t>
            </a:r>
            <a:endParaRPr lang="es" dirty="0"/>
          </a:p>
          <a:p>
            <a: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endParaRPr dirty="0"/>
          </a:p>
          <a:p>
            <a:pPr marL="91440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386" name="Google Shape;386;p4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34</a:t>
            </a:fld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4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Heuristics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" name="Google Shape;392;p47"/>
          <p:cNvSpPr txBox="1">
            <a:spLocks noGrp="1"/>
          </p:cNvSpPr>
          <p:nvPr>
            <p:ph type="body" idx="1"/>
          </p:nvPr>
        </p:nvSpPr>
        <p:spPr>
          <a:xfrm>
            <a:off x="311700" y="2877875"/>
            <a:ext cx="8520600" cy="194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 b="1" dirty="0"/>
              <a:t>Advanced Heuristics:</a:t>
            </a:r>
            <a:endParaRPr b="1" dirty="0"/>
          </a:p>
          <a:p>
            <a: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" dirty="0"/>
              <a:t>Number of directions in (upcoming) bomb explosions</a:t>
            </a:r>
            <a:endParaRPr dirty="0"/>
          </a:p>
          <a:p>
            <a: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" dirty="0"/>
              <a:t>Number of safe directions (passable, not getting the agent stuck)</a:t>
            </a:r>
            <a:endParaRPr dirty="0"/>
          </a:p>
          <a:p>
            <a: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" dirty="0"/>
              <a:t>Distance to enemies</a:t>
            </a:r>
            <a:endParaRPr dirty="0"/>
          </a:p>
          <a:p>
            <a: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" dirty="0"/>
              <a:t>Distance to power-up(s)</a:t>
            </a:r>
          </a:p>
          <a:p>
            <a:pPr lvl="1">
              <a:spcBef>
                <a:spcPts val="0"/>
              </a:spcBef>
            </a:pPr>
            <a:r>
              <a:rPr lang="en-GB" dirty="0" err="1">
                <a:solidFill>
                  <a:srgbClr val="0070C0"/>
                </a:solidFill>
              </a:rPr>
              <a:t>players.heuristics.AdvancedHeuristic.java</a:t>
            </a:r>
            <a:endParaRPr lang="es" dirty="0"/>
          </a:p>
          <a:p>
            <a: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endParaRPr dirty="0"/>
          </a:p>
          <a:p>
            <a:pPr marL="91440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pic>
        <p:nvPicPr>
          <p:cNvPr id="393" name="Google Shape;393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85925" y="1017725"/>
            <a:ext cx="1772125" cy="1751025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94" name="Google Shape;394;p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35</a:t>
            </a:fld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4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Tuning agents	</a:t>
            </a:r>
            <a:endParaRPr/>
          </a:p>
        </p:txBody>
      </p:sp>
      <p:sp>
        <p:nvSpPr>
          <p:cNvPr id="400" name="Google Shape;400;p4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 dirty="0"/>
              <a:t>Agents have many parameters and possible combinations of parameters (including different heuristic options):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" dirty="0"/>
              <a:t>MCTS: 3 parameters, 3.000E1 search space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" dirty="0"/>
              <a:t>RHEA: 26 parameters, 1.741E12 search space (13 non-dependent params, 7.465E6 sp)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600" dirty="0"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s" dirty="0"/>
              <a:t>NTBEA integration: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" dirty="0"/>
              <a:t>Common ParameterSet interface for all parameterized agents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" dirty="0"/>
              <a:t>Can be tuned with NTBEA for better performance against certain opponents</a:t>
            </a:r>
          </a:p>
          <a:p>
            <a:pPr lvl="1">
              <a:spcBef>
                <a:spcPts val="0"/>
              </a:spcBef>
            </a:pPr>
            <a:r>
              <a:rPr lang="en-GB" dirty="0">
                <a:hlinkClick r:id="rId3"/>
              </a:rPr>
              <a:t>https://github.com/GAIGResearch/java-pommerman/wiki/Optimizing-Agent-Parameters</a:t>
            </a:r>
            <a:endParaRPr dirty="0"/>
          </a:p>
        </p:txBody>
      </p:sp>
      <p:sp>
        <p:nvSpPr>
          <p:cNvPr id="401" name="Google Shape;401;p4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36</a:t>
            </a:fld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49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b="1" dirty="0"/>
              <a:t>Pommerman: the hack</a:t>
            </a:r>
            <a:endParaRPr sz="4000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549FA-8E80-9244-86DE-876278446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Aims of the AI Hack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016523-8B06-0441-805F-FAA3213A16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Produce interesting variants of </a:t>
            </a:r>
            <a:r>
              <a:rPr lang="en-US" dirty="0" err="1"/>
              <a:t>Pommerman</a:t>
            </a:r>
            <a:endParaRPr lang="en-US" dirty="0"/>
          </a:p>
          <a:p>
            <a:pPr lvl="1"/>
            <a:r>
              <a:rPr lang="en-US" dirty="0"/>
              <a:t>Each group produces their own variation</a:t>
            </a:r>
          </a:p>
          <a:p>
            <a:pPr lvl="1"/>
            <a:endParaRPr lang="en-US" dirty="0"/>
          </a:p>
          <a:p>
            <a:r>
              <a:rPr lang="en-US" dirty="0"/>
              <a:t>Produce strong AI players that can with the tournaments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92565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3459C-3B25-A641-AE47-EC8E214E3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What you must respect to keep it all working and nice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433376-CC21-8A48-B868-CC6311BC11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Don’t change the Agent AI API</a:t>
            </a:r>
          </a:p>
          <a:p>
            <a:r>
              <a:rPr lang="en-US" dirty="0"/>
              <a:t>Your agent should still play in real time. </a:t>
            </a:r>
          </a:p>
          <a:p>
            <a:pPr lvl="1"/>
            <a:r>
              <a:rPr lang="en-US" dirty="0"/>
              <a:t>Let’s say, return an action every 100ms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195C1D-4F88-CA4E-9587-16AB5B9EE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6D2D4-7A1E-D840-9DEF-0B9B8B9653C4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2977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s" dirty="0"/>
              <a:t>SFP &amp; Pommerman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3" name="Google Shape;83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6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 dirty="0"/>
              <a:t>Challenges</a:t>
            </a:r>
            <a:r>
              <a:rPr lang="es" dirty="0"/>
              <a:t>: </a:t>
            </a:r>
            <a:endParaRPr dirty="0"/>
          </a:p>
          <a:p>
            <a:pPr marL="457200" marR="0" lvl="0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s" sz="1400" dirty="0"/>
              <a:t>Dealing with multiple adversaries (competitive / collaborative)</a:t>
            </a:r>
            <a:endParaRPr sz="1400" dirty="0"/>
          </a:p>
          <a:p>
            <a: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 sz="1400" dirty="0"/>
              <a:t>Fog of war (depending on version)</a:t>
            </a:r>
            <a:endParaRPr sz="1400" dirty="0"/>
          </a:p>
          <a:p>
            <a:pPr lvl="0" indent="-317500">
              <a:buSzPts val="1400"/>
            </a:pPr>
            <a:r>
              <a:rPr lang="es" sz="1400" dirty="0"/>
              <a:t>Durative actions and tempral reasoning (e.g. bombs have a fuse delay)</a:t>
            </a:r>
            <a:endParaRPr sz="1400" dirty="0"/>
          </a:p>
          <a:p>
            <a: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 sz="1400" dirty="0"/>
              <a:t>Line-of-Sight considerations</a:t>
            </a:r>
            <a:endParaRPr sz="1400" dirty="0"/>
          </a:p>
          <a:p>
            <a: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 sz="1400" dirty="0"/>
              <a:t>Spatial reasoning (the exact layout of the hard and soft walls is of key importance)</a:t>
            </a:r>
            <a:endParaRPr sz="1400" dirty="0"/>
          </a:p>
          <a:p>
            <a:pPr marL="45720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1400" dirty="0"/>
          </a:p>
          <a:p>
            <a:pPr marL="45000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200" dirty="0">
              <a:solidFill>
                <a:schemeClr val="dk1"/>
              </a:solidFill>
            </a:endParaRPr>
          </a:p>
        </p:txBody>
      </p:sp>
      <p:sp>
        <p:nvSpPr>
          <p:cNvPr id="84" name="Google Shape;84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4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B8CC2-E3CF-B64D-BBE7-192DD1EB62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up tournaments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EED612-51FF-4946-A246-6B5784E32A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4 groups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We suggest round robin tournaments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i.e. run like a football league (except with more game repetitions)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4 bots plays each other: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N times (suggest N = 20)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On each turf (x4)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Two different observability modes: Full and PO:4 (x2)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We will provide 20 seeds (secret) to play these games</a:t>
            </a:r>
          </a:p>
        </p:txBody>
      </p:sp>
    </p:spTree>
    <p:extLst>
      <p:ext uri="{BB962C8B-B14F-4D97-AF65-F5344CB8AC3E}">
        <p14:creationId xmlns:p14="http://schemas.microsoft.com/office/powerpoint/2010/main" val="29468794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b="1"/>
              <a:t>Pommerman: the game</a:t>
            </a:r>
            <a:endParaRPr sz="40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Game Description</a:t>
            </a:r>
            <a:endParaRPr/>
          </a:p>
        </p:txBody>
      </p:sp>
      <p:sp>
        <p:nvSpPr>
          <p:cNvPr id="102" name="Google Shape;102;p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Randomly drawn symmetric 11x11 grid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4 players, 3 modes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"/>
              <a:t>Players can place </a:t>
            </a:r>
            <a:r>
              <a:rPr lang="es" b="1"/>
              <a:t>bombs</a:t>
            </a:r>
            <a:r>
              <a:rPr lang="es"/>
              <a:t> that explode after 10 ticks.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"/>
              <a:t>Bombs generate </a:t>
            </a:r>
            <a:r>
              <a:rPr lang="es" b="1"/>
              <a:t>flames</a:t>
            </a:r>
            <a:r>
              <a:rPr lang="es"/>
              <a:t> in a cross (size 1). They kill players, wood and explode other bombs.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"/>
              <a:t>Players can’t put more than one bomb at a time.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Obstacles: </a:t>
            </a:r>
            <a:r>
              <a:rPr lang="es" b="1"/>
              <a:t>Wood</a:t>
            </a:r>
            <a:r>
              <a:rPr lang="es"/>
              <a:t> (destroyable by flames) and </a:t>
            </a:r>
            <a:r>
              <a:rPr lang="es" b="1"/>
              <a:t>Rigid</a:t>
            </a:r>
            <a:r>
              <a:rPr lang="es"/>
              <a:t> (fixed) blocks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Pick-up Items: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"/>
              <a:t>Hidden in Wood obstacles.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" b="1"/>
              <a:t>Extra bomb</a:t>
            </a:r>
            <a:r>
              <a:rPr lang="es"/>
              <a:t>: adds one to the limit of bombs a player can drop.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" b="1"/>
              <a:t>Increment Range</a:t>
            </a:r>
            <a:r>
              <a:rPr lang="es"/>
              <a:t>: adds one to the size of the explosion.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" b="1"/>
              <a:t>Kick</a:t>
            </a:r>
            <a:r>
              <a:rPr lang="es"/>
              <a:t>: allows kicking a bomb on collision, in a straight line distance in the direction of travel.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Game lasts N ticks or until a player / team wins</a:t>
            </a:r>
            <a:endParaRPr/>
          </a:p>
        </p:txBody>
      </p:sp>
      <p:pic>
        <p:nvPicPr>
          <p:cNvPr id="103" name="Google Shape;10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3775" y="382900"/>
            <a:ext cx="1568525" cy="15529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10225" y="386673"/>
            <a:ext cx="1568525" cy="15454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5" name="Google Shape;105;p20"/>
          <p:cNvGrpSpPr/>
          <p:nvPr/>
        </p:nvGrpSpPr>
        <p:grpSpPr>
          <a:xfrm>
            <a:off x="8290925" y="2646813"/>
            <a:ext cx="541375" cy="237600"/>
            <a:chOff x="8290925" y="2646813"/>
            <a:chExt cx="541375" cy="237600"/>
          </a:xfrm>
        </p:grpSpPr>
        <p:pic>
          <p:nvPicPr>
            <p:cNvPr id="106" name="Google Shape;106;p2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594700" y="2646813"/>
              <a:ext cx="237600" cy="237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7" name="Google Shape;107;p2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290925" y="2646813"/>
              <a:ext cx="237600" cy="2376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8" name="Google Shape;108;p20"/>
          <p:cNvGrpSpPr/>
          <p:nvPr/>
        </p:nvGrpSpPr>
        <p:grpSpPr>
          <a:xfrm>
            <a:off x="8562463" y="3454000"/>
            <a:ext cx="269838" cy="755675"/>
            <a:chOff x="8562463" y="3454000"/>
            <a:chExt cx="269838" cy="755675"/>
          </a:xfrm>
        </p:grpSpPr>
        <p:pic>
          <p:nvPicPr>
            <p:cNvPr id="109" name="Google Shape;109;p20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8562463" y="3454000"/>
              <a:ext cx="269825" cy="269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0" name="Google Shape;110;p20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8562475" y="3670025"/>
              <a:ext cx="269825" cy="269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1" name="Google Shape;111;p20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8562463" y="3939850"/>
              <a:ext cx="269825" cy="2698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2" name="Google Shape;112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6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1"/>
          <p:cNvSpPr txBox="1">
            <a:spLocks noGrp="1"/>
          </p:cNvSpPr>
          <p:nvPr>
            <p:ph type="body" idx="1"/>
          </p:nvPr>
        </p:nvSpPr>
        <p:spPr>
          <a:xfrm>
            <a:off x="311700" y="2670775"/>
            <a:ext cx="8520600" cy="21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</a:pPr>
            <a:r>
              <a:rPr lang="es" b="1" dirty="0"/>
              <a:t>Team:</a:t>
            </a:r>
            <a:r>
              <a:rPr lang="es" dirty="0"/>
              <a:t> 4 players competing in teams of 2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" dirty="0"/>
              <a:t>Always paired 1-3, 2-4, sited in opposite corners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" dirty="0"/>
              <a:t>Team with no agents </a:t>
            </a:r>
            <a:r>
              <a:rPr lang="es" b="1" dirty="0"/>
              <a:t>loses</a:t>
            </a:r>
            <a:r>
              <a:rPr lang="es" dirty="0"/>
              <a:t>, other team </a:t>
            </a:r>
            <a:r>
              <a:rPr lang="es" b="1" dirty="0"/>
              <a:t>wins</a:t>
            </a:r>
            <a:endParaRPr b="1"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" dirty="0"/>
              <a:t>Players of each team alive at the end, teams </a:t>
            </a:r>
            <a:r>
              <a:rPr lang="es" b="1" dirty="0"/>
              <a:t>tie</a:t>
            </a:r>
            <a:endParaRPr b="1"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" dirty="0"/>
              <a:t>Last players of </a:t>
            </a:r>
            <a:r>
              <a:rPr lang="es"/>
              <a:t>each team </a:t>
            </a:r>
            <a:r>
              <a:rPr lang="es" dirty="0"/>
              <a:t>die on same tick, teams </a:t>
            </a:r>
            <a:r>
              <a:rPr lang="es" b="1" dirty="0"/>
              <a:t>tie</a:t>
            </a:r>
            <a:endParaRPr b="1" dirty="0"/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 b="1" dirty="0"/>
              <a:t>Team Radio:</a:t>
            </a:r>
            <a:endParaRPr b="1"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" dirty="0"/>
              <a:t>As Team but adding a layer of communication </a:t>
            </a:r>
            <a:endParaRPr b="1" dirty="0"/>
          </a:p>
        </p:txBody>
      </p:sp>
      <p:sp>
        <p:nvSpPr>
          <p:cNvPr id="118" name="Google Shape;118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Game Modes</a:t>
            </a:r>
            <a:endParaRPr/>
          </a:p>
        </p:txBody>
      </p:sp>
      <p:sp>
        <p:nvSpPr>
          <p:cNvPr id="119" name="Google Shape;119;p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151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 b="1"/>
              <a:t>Free For All (FFA):</a:t>
            </a:r>
            <a:r>
              <a:rPr lang="es"/>
              <a:t> 4 players competing all against each other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"/>
              <a:t>Last player standing </a:t>
            </a:r>
            <a:r>
              <a:rPr lang="es" b="1"/>
              <a:t>wins</a:t>
            </a:r>
            <a:endParaRPr b="1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"/>
              <a:t>All players that die </a:t>
            </a:r>
            <a:r>
              <a:rPr lang="es" b="1"/>
              <a:t>lose</a:t>
            </a:r>
            <a:r>
              <a:rPr lang="es"/>
              <a:t> the game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"/>
              <a:t>Players that alive at the end </a:t>
            </a:r>
            <a:r>
              <a:rPr lang="es" b="1"/>
              <a:t>tie</a:t>
            </a:r>
            <a:endParaRPr b="1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"/>
              <a:t>Last players die on the same tick, they also </a:t>
            </a:r>
            <a:r>
              <a:rPr lang="es" b="1"/>
              <a:t>tie</a:t>
            </a:r>
            <a:endParaRPr b="1"/>
          </a:p>
        </p:txBody>
      </p:sp>
      <p:pic>
        <p:nvPicPr>
          <p:cNvPr id="120" name="Google Shape;12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58900" y="2861760"/>
            <a:ext cx="3280950" cy="8308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58900" y="1683152"/>
            <a:ext cx="3280950" cy="888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7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Game State + Forward Model</a:t>
            </a:r>
            <a:endParaRPr/>
          </a:p>
        </p:txBody>
      </p:sp>
      <p:sp>
        <p:nvSpPr>
          <p:cNvPr id="194" name="Google Shape;194;p2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 dirty="0"/>
              <a:t>Game State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" dirty="0"/>
              <a:t>The objective state of the game 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" dirty="0"/>
              <a:t>The state of the game as observed by an agent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" dirty="0"/>
              <a:t>Contains a Forward Model object</a:t>
            </a:r>
            <a:endParaRPr dirty="0"/>
          </a:p>
        </p:txBody>
      </p:sp>
      <p:sp>
        <p:nvSpPr>
          <p:cNvPr id="195" name="Google Shape;195;p29"/>
          <p:cNvSpPr txBox="1">
            <a:spLocks noGrp="1"/>
          </p:cNvSpPr>
          <p:nvPr>
            <p:ph type="body" idx="1"/>
          </p:nvPr>
        </p:nvSpPr>
        <p:spPr>
          <a:xfrm>
            <a:off x="4377975" y="1152475"/>
            <a:ext cx="4260300" cy="202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Forward Model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"/>
              <a:t>Information about bombs, agents, walls, powerups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"/>
              <a:t>Handles updates to the game state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s"/>
              <a:t>collisions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s"/>
              <a:t>explosions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s"/>
              <a:t>actions</a:t>
            </a:r>
            <a:endParaRPr/>
          </a:p>
        </p:txBody>
      </p:sp>
      <p:pic>
        <p:nvPicPr>
          <p:cNvPr id="196" name="Google Shape;19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138" y="3068300"/>
            <a:ext cx="8343719" cy="1970225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8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8A33C4-10D3-6942-B907-D48ACD532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Pommerman</a:t>
            </a:r>
            <a:r>
              <a:rPr lang="en-US" dirty="0"/>
              <a:t> Framework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3374E1-8610-A54E-9C62-E141E9AA6C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Code: </a:t>
            </a:r>
            <a:r>
              <a:rPr lang="en-GB" dirty="0">
                <a:hlinkClick r:id="rId2"/>
              </a:rPr>
              <a:t>https://github.com/GAIGResearch/java-pommerman</a:t>
            </a:r>
            <a:endParaRPr lang="en-GB" dirty="0"/>
          </a:p>
          <a:p>
            <a:r>
              <a:rPr lang="en-GB" dirty="0"/>
              <a:t>Wiki: </a:t>
            </a:r>
            <a:r>
              <a:rPr lang="en-GB" dirty="0">
                <a:hlinkClick r:id="rId3"/>
              </a:rPr>
              <a:t>https://github.com/GAIGResearch/java-pommerman/wiki</a:t>
            </a:r>
            <a:endParaRPr lang="en-GB" dirty="0"/>
          </a:p>
          <a:p>
            <a:endParaRPr lang="en-GB" dirty="0"/>
          </a:p>
          <a:p>
            <a:pPr>
              <a:lnSpc>
                <a:spcPct val="100000"/>
              </a:lnSpc>
            </a:pPr>
            <a:r>
              <a:rPr lang="en-GB" b="1" dirty="0">
                <a:hlinkClick r:id="rId4"/>
              </a:rPr>
              <a:t>core</a:t>
            </a:r>
            <a:r>
              <a:rPr lang="en-GB" dirty="0"/>
              <a:t> - Package contains core game classes and some *</a:t>
            </a:r>
            <a:r>
              <a:rPr lang="en-GB" dirty="0" err="1"/>
              <a:t>Test.java</a:t>
            </a:r>
            <a:r>
              <a:rPr lang="en-GB" dirty="0"/>
              <a:t> classes running unit tests on various functionality.</a:t>
            </a:r>
          </a:p>
          <a:p>
            <a:pPr marL="626400" lvl="1">
              <a:lnSpc>
                <a:spcPct val="100000"/>
              </a:lnSpc>
              <a:spcBef>
                <a:spcPts val="500"/>
              </a:spcBef>
            </a:pPr>
            <a:r>
              <a:rPr lang="en-GB" dirty="0">
                <a:hlinkClick r:id="rId5"/>
              </a:rPr>
              <a:t>Game.java</a:t>
            </a:r>
            <a:r>
              <a:rPr lang="en-GB" dirty="0"/>
              <a:t> - Contains main game functionality (i.e. running instances of games)</a:t>
            </a:r>
          </a:p>
          <a:p>
            <a:pPr marL="626400" lvl="1">
              <a:lnSpc>
                <a:spcPct val="100000"/>
              </a:lnSpc>
              <a:spcBef>
                <a:spcPts val="500"/>
              </a:spcBef>
            </a:pPr>
            <a:r>
              <a:rPr lang="en-GB" dirty="0">
                <a:hlinkClick r:id="rId6"/>
              </a:rPr>
              <a:t>GameState.java</a:t>
            </a:r>
            <a:r>
              <a:rPr lang="en-GB" dirty="0"/>
              <a:t> - Contains all information for a game state, including a </a:t>
            </a:r>
            <a:r>
              <a:rPr lang="en-GB" dirty="0" err="1"/>
              <a:t>ForwardModel</a:t>
            </a:r>
            <a:r>
              <a:rPr lang="en-GB" dirty="0"/>
              <a:t> object. It's used by the agents to interact with the game.</a:t>
            </a:r>
          </a:p>
          <a:p>
            <a:pPr marL="626400" lvl="1">
              <a:lnSpc>
                <a:spcPct val="100000"/>
              </a:lnSpc>
              <a:spcBef>
                <a:spcPts val="500"/>
              </a:spcBef>
            </a:pPr>
            <a:r>
              <a:rPr lang="en-GB" dirty="0">
                <a:hlinkClick r:id="rId7"/>
              </a:rPr>
              <a:t>ForwardModel.java</a:t>
            </a:r>
            <a:r>
              <a:rPr lang="en-GB" dirty="0"/>
              <a:t> - Contains main engine functionality for advancing a state.</a:t>
            </a:r>
          </a:p>
          <a:p>
            <a:pPr marL="626400" lvl="1">
              <a:lnSpc>
                <a:spcPct val="100000"/>
              </a:lnSpc>
              <a:spcBef>
                <a:spcPts val="500"/>
              </a:spcBef>
            </a:pPr>
            <a:r>
              <a:rPr lang="en-GB" b="1" dirty="0">
                <a:hlinkClick r:id="rId8"/>
              </a:rPr>
              <a:t>gameConfig</a:t>
            </a:r>
            <a:r>
              <a:rPr lang="en-GB" dirty="0"/>
              <a:t> - Package contains game configuration objects which define victory conditions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5127F4-CA4D-3E4E-9BE5-630AA1D69A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mtClean="0"/>
              <a:t>9</a:t>
            </a:fld>
            <a:endParaRPr lang="es"/>
          </a:p>
        </p:txBody>
      </p:sp>
    </p:spTree>
    <p:extLst>
      <p:ext uri="{BB962C8B-B14F-4D97-AF65-F5344CB8AC3E}">
        <p14:creationId xmlns:p14="http://schemas.microsoft.com/office/powerpoint/2010/main" val="3851154078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862</TotalTime>
  <Words>2233</Words>
  <Application>Microsoft Macintosh PowerPoint</Application>
  <PresentationFormat>On-screen Show (16:9)</PresentationFormat>
  <Paragraphs>397</Paragraphs>
  <Slides>40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3" baseType="lpstr">
      <vt:lpstr>Arial</vt:lpstr>
      <vt:lpstr>Calibri</vt:lpstr>
      <vt:lpstr>Simple Light</vt:lpstr>
      <vt:lpstr>Game AI Hack: Pommerman IGGI Game Design II</vt:lpstr>
      <vt:lpstr>On this menu</vt:lpstr>
      <vt:lpstr>SFP &amp; Pommerman</vt:lpstr>
      <vt:lpstr>SFP &amp; Pommerman </vt:lpstr>
      <vt:lpstr>Pommerman: the game</vt:lpstr>
      <vt:lpstr>Game Description</vt:lpstr>
      <vt:lpstr>Game Modes</vt:lpstr>
      <vt:lpstr>Game State + Forward Model</vt:lpstr>
      <vt:lpstr>Pommerman Framework</vt:lpstr>
      <vt:lpstr>Game.java</vt:lpstr>
      <vt:lpstr>GameState.java</vt:lpstr>
      <vt:lpstr>ForwardModel.java</vt:lpstr>
      <vt:lpstr>gameConfig.OriginalGameConfig.java</vt:lpstr>
      <vt:lpstr>How to run it</vt:lpstr>
      <vt:lpstr>Types.java</vt:lpstr>
      <vt:lpstr>objects package</vt:lpstr>
      <vt:lpstr>Board Generation </vt:lpstr>
      <vt:lpstr>Board Generation </vt:lpstr>
      <vt:lpstr>Board Generation </vt:lpstr>
      <vt:lpstr>Board Generation </vt:lpstr>
      <vt:lpstr>Board Generation </vt:lpstr>
      <vt:lpstr>Board Generation </vt:lpstr>
      <vt:lpstr>Board Generation </vt:lpstr>
      <vt:lpstr>AI Agent API</vt:lpstr>
      <vt:lpstr>Partial Observability</vt:lpstr>
      <vt:lpstr>Agents  https://github.com/GAIGResearch/java-pommerman/wiki/AI-Players</vt:lpstr>
      <vt:lpstr>Very simple</vt:lpstr>
      <vt:lpstr>Very simple</vt:lpstr>
      <vt:lpstr>Very simple</vt:lpstr>
      <vt:lpstr>Simple Agent </vt:lpstr>
      <vt:lpstr>Simple Agent </vt:lpstr>
      <vt:lpstr>MCTS (players.mcts.MCTSPlayer.java) </vt:lpstr>
      <vt:lpstr>Rolling Horizon Evolution Agents</vt:lpstr>
      <vt:lpstr>Heuristics </vt:lpstr>
      <vt:lpstr>Heuristics </vt:lpstr>
      <vt:lpstr>Tuning agents </vt:lpstr>
      <vt:lpstr>Pommerman: the hack</vt:lpstr>
      <vt:lpstr>Aims of the AI Hack</vt:lpstr>
      <vt:lpstr>What you must respect to keep it all working and nice</vt:lpstr>
      <vt:lpstr>Setting up tournaments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Game AI Hack: Pommerman IGGI Game Design II</dc:title>
  <cp:lastModifiedBy>Diego Pérez</cp:lastModifiedBy>
  <cp:revision>12</cp:revision>
  <dcterms:modified xsi:type="dcterms:W3CDTF">2019-06-05T12:26:25Z</dcterms:modified>
</cp:coreProperties>
</file>